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0697dbeb-0196-698a-c28c-ed8a305aa9d0}">
          <p14:sldIdLst>
            <p14:sldId id="256"/>
            <p14:sldId id="257"/>
          </p14:sldIdLst>
        </p14:section>
        <p14:section name="Acids and Bases" id="{dc6780af-6175-1522-f2f2-38c80e4a0d14}">
          <p14:sldIdLst>
            <p14:sldId id="258"/>
            <p14:sldId id="259"/>
            <p14:sldId id="260"/>
          </p14:sldIdLst>
        </p14:section>
        <p14:section name="Testing" id="{52811951-f167-402b-b7eb-a72c0c1e8a15}">
          <p14:sldIdLst>
            <p14:sldId id="261"/>
            <p14:sldId id="262"/>
          </p14:sldIdLst>
        </p14:section>
        <p14:section name="Uses" id="{383f18fc-4b93-3789-af0d-19be3c8eac5b}">
          <p14:sldIdLst>
            <p14:sldId id="263"/>
            <p14:sldId id="264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 the class. Ask: What sour things have you tasted? What feels soapy? Today we learn why.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four goals aloud. Tell students we will finish with a quick check and a home activity.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Acids are found in many foods. Warn: never taste chemicals in the lab. Ask students to name acids in their kitchen.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Bases feel soapy. Never touch strong bases such as sodium hydroxide. Alkalis are bases that dissolve in water.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this table as the summary of the first part. Students can copy it into their notebooks.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Activity idea: boil red cabbage, cool the juice, then test lemon juice, soap solution and water in small cups.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 7 is neutral. Lower numbers are more acidic; higher numbers are more basic. Universal indicator shows these colours.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 equation: acid + base gives salt + water. Ask: what salt do we get from hydrochloric acid and sodium hydroxide? (common salt)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Discuss why sting remedies work: the opposite kind of substance neutralises the venom. Note: remedies ease discomfort; serious stings need a doctor.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Stress that acid-into-water dilution is done only by the teacher in school labs. Revise lab rules before any practical work.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Answers: 1) vinegar, lemon, tamarind, curd; 2) blue; 3) 7; 4) salt and water; 5) bee venom is acidic and baking soda is a base, so it neutralises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Recap the four points. Set the red cabbage home activity and ask students to bring their observations next lesson.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chemeClr val="tx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640080" y="914400"/>
            <a:ext cx="484632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4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640080" y="2834640"/>
            <a:ext cx="48463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indent="0" marL="0">
              <a:buNone/>
            </a:pPr>
            <a:endParaRPr lang="en-US" sz="18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457200" y="4800600"/>
            <a:ext cx="4572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Class 7 Science  |  Acids and Bases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_DARK">
    <p:bg>
      <p:bgPr>
        <a:solidFill>
          <a:schemeClr val="tx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640080" y="914400"/>
            <a:ext cx="48463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</a:rPr>
              <a:t>Acids and Bases</a:t>
            </a:r>
            <a:endParaRPr lang="en-US" sz="4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640080" y="2834640"/>
            <a:ext cx="4846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bg2"/>
                </a:solidFill>
              </a:rPr>
              <a:t>Class 7 Science  |  Oxford syllabus</a:t>
            </a:r>
            <a:endParaRPr lang="en-US" sz="1800" dirty="0"/>
          </a:p>
        </p:txBody>
      </p:sp>
      <p:sp>
        <p:nvSpPr>
          <p:cNvPr id="4" name="Hero Acid"/>
          <p:cNvSpPr txBox="1"/>
          <p:nvPr/>
        </p:nvSpPr>
        <p:spPr>
          <a:xfrm>
            <a:off x="5943600" y="822960"/>
            <a:ext cx="1097280" cy="1097280"/>
          </a:xfrm>
          <a:prstGeom prst="ellipse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Acid</a:t>
            </a:r>
            <a:endParaRPr lang="en-US" sz="1600" dirty="0"/>
          </a:p>
        </p:txBody>
      </p:sp>
      <p:sp>
        <p:nvSpPr>
          <p:cNvPr id="5" name="Hero pH Acid"/>
          <p:cNvSpPr txBox="1"/>
          <p:nvPr/>
        </p:nvSpPr>
        <p:spPr>
          <a:xfrm>
            <a:off x="7223760" y="118872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pH below 7</a:t>
            </a:r>
            <a:endParaRPr lang="en-US" sz="1400" dirty="0"/>
          </a:p>
        </p:txBody>
      </p:sp>
      <p:sp>
        <p:nvSpPr>
          <p:cNvPr id="6" name="Hero Neutral"/>
          <p:cNvSpPr txBox="1"/>
          <p:nvPr/>
        </p:nvSpPr>
        <p:spPr>
          <a:xfrm>
            <a:off x="5943600" y="2103120"/>
            <a:ext cx="1097280" cy="1097280"/>
          </a:xfrm>
          <a:prstGeom prst="ellipse">
            <a:avLst/>
          </a:prstGeom>
          <a:solidFill>
            <a:schemeClr val="accent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Neutral</a:t>
            </a:r>
            <a:endParaRPr lang="en-US" sz="1600" dirty="0"/>
          </a:p>
        </p:txBody>
      </p:sp>
      <p:sp>
        <p:nvSpPr>
          <p:cNvPr id="7" name="Hero pH Neutral"/>
          <p:cNvSpPr txBox="1"/>
          <p:nvPr/>
        </p:nvSpPr>
        <p:spPr>
          <a:xfrm>
            <a:off x="7223760" y="246888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pH 7</a:t>
            </a:r>
            <a:endParaRPr lang="en-US" sz="1400" dirty="0"/>
          </a:p>
        </p:txBody>
      </p:sp>
      <p:sp>
        <p:nvSpPr>
          <p:cNvPr id="8" name="Hero Base"/>
          <p:cNvSpPr txBox="1"/>
          <p:nvPr/>
        </p:nvSpPr>
        <p:spPr>
          <a:xfrm>
            <a:off x="5943600" y="3383280"/>
            <a:ext cx="1097280" cy="109728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Base</a:t>
            </a:r>
            <a:endParaRPr lang="en-US" sz="1600" dirty="0"/>
          </a:p>
        </p:txBody>
      </p:sp>
      <p:sp>
        <p:nvSpPr>
          <p:cNvPr id="9" name="Hero pH Base"/>
          <p:cNvSpPr txBox="1"/>
          <p:nvPr/>
        </p:nvSpPr>
        <p:spPr>
          <a:xfrm>
            <a:off x="7223760" y="3749040"/>
            <a:ext cx="1463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2"/>
                </a:solidFill>
              </a:rPr>
              <a:t>pH above 7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What We Will Learn</a:t>
            </a:r>
            <a:endParaRPr lang="en-US" sz="3600" dirty="0"/>
          </a:p>
        </p:txBody>
      </p:sp>
      <p:sp>
        <p:nvSpPr>
          <p:cNvPr id="3" name="Goal card 1"/>
          <p:cNvSpPr/>
          <p:nvPr/>
        </p:nvSpPr>
        <p:spPr>
          <a:xfrm>
            <a:off x="457200" y="1234440"/>
            <a:ext cx="8229600" cy="685800"/>
          </a:xfrm>
          <a:prstGeom prst="roundRect">
            <a:avLst>
              <a:gd name="adj" fmla="val 13333"/>
            </a:avLst>
          </a:prstGeom>
          <a:solidFill>
            <a:srgbClr val="F1F4FA"/>
          </a:solidFill>
          <a:ln/>
        </p:spPr>
      </p:sp>
      <p:sp>
        <p:nvSpPr>
          <p:cNvPr id="4" name="Goal number 1"/>
          <p:cNvSpPr txBox="1"/>
          <p:nvPr/>
        </p:nvSpPr>
        <p:spPr>
          <a:xfrm>
            <a:off x="685800" y="134874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1</a:t>
            </a:r>
            <a:endParaRPr lang="en-US" sz="1800" dirty="0"/>
          </a:p>
        </p:txBody>
      </p:sp>
      <p:sp>
        <p:nvSpPr>
          <p:cNvPr id="5" name="Goal text 1"/>
          <p:cNvSpPr txBox="1"/>
          <p:nvPr/>
        </p:nvSpPr>
        <p:spPr>
          <a:xfrm>
            <a:off x="1371600" y="1234440"/>
            <a:ext cx="7132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Identify acids and bases in everyday life</a:t>
            </a:r>
            <a:endParaRPr lang="en-US" sz="1800" dirty="0"/>
          </a:p>
        </p:txBody>
      </p:sp>
      <p:sp>
        <p:nvSpPr>
          <p:cNvPr id="6" name="Goal card 2"/>
          <p:cNvSpPr/>
          <p:nvPr/>
        </p:nvSpPr>
        <p:spPr>
          <a:xfrm>
            <a:off x="457200" y="2057400"/>
            <a:ext cx="8229600" cy="685800"/>
          </a:xfrm>
          <a:prstGeom prst="roundRect">
            <a:avLst>
              <a:gd name="adj" fmla="val 13333"/>
            </a:avLst>
          </a:prstGeom>
          <a:solidFill>
            <a:srgbClr val="F1F4FA"/>
          </a:solidFill>
          <a:ln/>
        </p:spPr>
      </p:sp>
      <p:sp>
        <p:nvSpPr>
          <p:cNvPr id="7" name="Goal number 2"/>
          <p:cNvSpPr txBox="1"/>
          <p:nvPr/>
        </p:nvSpPr>
        <p:spPr>
          <a:xfrm>
            <a:off x="685800" y="217170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2</a:t>
            </a:r>
            <a:endParaRPr lang="en-US" sz="1800" dirty="0"/>
          </a:p>
        </p:txBody>
      </p:sp>
      <p:sp>
        <p:nvSpPr>
          <p:cNvPr id="8" name="Goal text 2"/>
          <p:cNvSpPr txBox="1"/>
          <p:nvPr/>
        </p:nvSpPr>
        <p:spPr>
          <a:xfrm>
            <a:off x="1371600" y="2057400"/>
            <a:ext cx="7132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Describe the properties of acids and bases</a:t>
            </a:r>
            <a:endParaRPr lang="en-US" sz="1800" dirty="0"/>
          </a:p>
        </p:txBody>
      </p:sp>
      <p:sp>
        <p:nvSpPr>
          <p:cNvPr id="9" name="Goal card 3"/>
          <p:cNvSpPr/>
          <p:nvPr/>
        </p:nvSpPr>
        <p:spPr>
          <a:xfrm>
            <a:off x="457200" y="2880360"/>
            <a:ext cx="8229600" cy="685800"/>
          </a:xfrm>
          <a:prstGeom prst="roundRect">
            <a:avLst>
              <a:gd name="adj" fmla="val 13333"/>
            </a:avLst>
          </a:prstGeom>
          <a:solidFill>
            <a:srgbClr val="F1F4FA"/>
          </a:solidFill>
          <a:ln/>
        </p:spPr>
      </p:sp>
      <p:sp>
        <p:nvSpPr>
          <p:cNvPr id="10" name="Goal number 3"/>
          <p:cNvSpPr txBox="1"/>
          <p:nvPr/>
        </p:nvSpPr>
        <p:spPr>
          <a:xfrm>
            <a:off x="685800" y="2994660"/>
            <a:ext cx="457200" cy="457200"/>
          </a:xfrm>
          <a:prstGeom prst="ellipse">
            <a:avLst/>
          </a:prstGeom>
          <a:solidFill>
            <a:schemeClr val="accent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3</a:t>
            </a:r>
            <a:endParaRPr lang="en-US" sz="1800" dirty="0"/>
          </a:p>
        </p:txBody>
      </p:sp>
      <p:sp>
        <p:nvSpPr>
          <p:cNvPr id="11" name="Goal text 3"/>
          <p:cNvSpPr txBox="1"/>
          <p:nvPr/>
        </p:nvSpPr>
        <p:spPr>
          <a:xfrm>
            <a:off x="1371600" y="2880360"/>
            <a:ext cx="7132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Test substances using indicators and the pH scale</a:t>
            </a:r>
            <a:endParaRPr lang="en-US" sz="1800" dirty="0"/>
          </a:p>
        </p:txBody>
      </p:sp>
      <p:sp>
        <p:nvSpPr>
          <p:cNvPr id="12" name="Goal card 4"/>
          <p:cNvSpPr/>
          <p:nvPr/>
        </p:nvSpPr>
        <p:spPr>
          <a:xfrm>
            <a:off x="457200" y="3703320"/>
            <a:ext cx="8229600" cy="685800"/>
          </a:xfrm>
          <a:prstGeom prst="roundRect">
            <a:avLst>
              <a:gd name="adj" fmla="val 13333"/>
            </a:avLst>
          </a:prstGeom>
          <a:solidFill>
            <a:srgbClr val="F1F4FA"/>
          </a:solidFill>
          <a:ln/>
        </p:spPr>
      </p:sp>
      <p:sp>
        <p:nvSpPr>
          <p:cNvPr id="13" name="Goal number 4"/>
          <p:cNvSpPr txBox="1"/>
          <p:nvPr/>
        </p:nvSpPr>
        <p:spPr>
          <a:xfrm>
            <a:off x="685800" y="3817620"/>
            <a:ext cx="457200" cy="457200"/>
          </a:xfrm>
          <a:prstGeom prst="ellipse">
            <a:avLst/>
          </a:prstGeom>
          <a:solidFill>
            <a:schemeClr val="accent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4</a:t>
            </a:r>
            <a:endParaRPr lang="en-US" sz="1800" dirty="0"/>
          </a:p>
        </p:txBody>
      </p:sp>
      <p:sp>
        <p:nvSpPr>
          <p:cNvPr id="14" name="Goal text 4"/>
          <p:cNvSpPr txBox="1"/>
          <p:nvPr/>
        </p:nvSpPr>
        <p:spPr>
          <a:xfrm>
            <a:off x="1371600" y="3703320"/>
            <a:ext cx="7132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Explain neutralisation and where we use it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What Are Acids?</a:t>
            </a:r>
            <a:endParaRPr lang="en-US" sz="3600" dirty="0"/>
          </a:p>
        </p:txBody>
      </p:sp>
      <p:sp>
        <p:nvSpPr>
          <p:cNvPr id="3" name="Acid properties card"/>
          <p:cNvSpPr/>
          <p:nvPr/>
        </p:nvSpPr>
        <p:spPr>
          <a:xfrm>
            <a:off x="457200" y="1234440"/>
            <a:ext cx="4023360" cy="3383280"/>
          </a:xfrm>
          <a:prstGeom prst="roundRect">
            <a:avLst>
              <a:gd name="adj" fmla="val 2703"/>
            </a:avLst>
          </a:prstGeom>
          <a:solidFill>
            <a:srgbClr val="FBE9E7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85800" y="141732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Properties of acids</a:t>
            </a:r>
            <a:endParaRPr lang="en-US" sz="1800" dirty="0"/>
          </a:p>
        </p:txBody>
      </p:sp>
      <p:sp>
        <p:nvSpPr>
          <p:cNvPr id="5" name="Acid properties"/>
          <p:cNvSpPr txBox="1"/>
          <p:nvPr/>
        </p:nvSpPr>
        <p:spPr>
          <a:xfrm>
            <a:off x="685800" y="1920240"/>
            <a:ext cx="356616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Sour in taste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Turn blue litmus paper red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Corrosive: strong acids can burn skin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React with metals to release hydrogen gas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Have a pH less than 7</a:t>
            </a:r>
            <a:endParaRPr lang="en-US" sz="1400" dirty="0"/>
          </a:p>
        </p:txBody>
      </p:sp>
      <p:sp>
        <p:nvSpPr>
          <p:cNvPr id="6" name="Common acids card"/>
          <p:cNvSpPr/>
          <p:nvPr/>
        </p:nvSpPr>
        <p:spPr>
          <a:xfrm>
            <a:off x="4663440" y="1234440"/>
            <a:ext cx="4023360" cy="3383280"/>
          </a:xfrm>
          <a:prstGeom prst="roundRect">
            <a:avLst>
              <a:gd name="adj" fmla="val 2703"/>
            </a:avLst>
          </a:prstGeom>
          <a:solidFill>
            <a:srgbClr val="FBE9E7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4892040" y="141732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1"/>
                </a:solidFill>
              </a:rPr>
              <a:t>Common acids</a:t>
            </a:r>
            <a:endParaRPr lang="en-US" sz="1800" dirty="0"/>
          </a:p>
        </p:txBody>
      </p:sp>
      <p:sp>
        <p:nvSpPr>
          <p:cNvPr id="8" name="Acid row 1"/>
          <p:cNvSpPr/>
          <p:nvPr/>
        </p:nvSpPr>
        <p:spPr>
          <a:xfrm>
            <a:off x="4846320" y="1920240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4983480" y="1920240"/>
            <a:ext cx="18288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Hydrochloric acid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6858000" y="1920240"/>
            <a:ext cx="15544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Stomach juices</a:t>
            </a:r>
            <a:endParaRPr lang="en-US" sz="1400" dirty="0"/>
          </a:p>
        </p:txBody>
      </p:sp>
      <p:sp>
        <p:nvSpPr>
          <p:cNvPr id="11" name="Acid row 2"/>
          <p:cNvSpPr/>
          <p:nvPr/>
        </p:nvSpPr>
        <p:spPr>
          <a:xfrm>
            <a:off x="4846320" y="2441448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4983480" y="2441448"/>
            <a:ext cx="18288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Citric acid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6858000" y="2441448"/>
            <a:ext cx="15544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Lemon, orange</a:t>
            </a:r>
            <a:endParaRPr lang="en-US" sz="1400" dirty="0"/>
          </a:p>
        </p:txBody>
      </p:sp>
      <p:sp>
        <p:nvSpPr>
          <p:cNvPr id="14" name="Acid row 3"/>
          <p:cNvSpPr/>
          <p:nvPr/>
        </p:nvSpPr>
        <p:spPr>
          <a:xfrm>
            <a:off x="4846320" y="2962656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4983480" y="2962656"/>
            <a:ext cx="18288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Acetic acid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6858000" y="2962656"/>
            <a:ext cx="15544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Vinegar</a:t>
            </a:r>
            <a:endParaRPr lang="en-US" sz="1400" dirty="0"/>
          </a:p>
        </p:txBody>
      </p:sp>
      <p:sp>
        <p:nvSpPr>
          <p:cNvPr id="17" name="Acid row 4"/>
          <p:cNvSpPr/>
          <p:nvPr/>
        </p:nvSpPr>
        <p:spPr>
          <a:xfrm>
            <a:off x="4846320" y="3483864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18" name="Text 16"/>
          <p:cNvSpPr txBox="1"/>
          <p:nvPr/>
        </p:nvSpPr>
        <p:spPr>
          <a:xfrm>
            <a:off x="4983480" y="3483864"/>
            <a:ext cx="18288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Lactic acid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6858000" y="3483864"/>
            <a:ext cx="15544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Curd, sour milk</a:t>
            </a:r>
            <a:endParaRPr lang="en-US" sz="1400" dirty="0"/>
          </a:p>
        </p:txBody>
      </p:sp>
      <p:sp>
        <p:nvSpPr>
          <p:cNvPr id="20" name="Acid row 5"/>
          <p:cNvSpPr/>
          <p:nvPr/>
        </p:nvSpPr>
        <p:spPr>
          <a:xfrm>
            <a:off x="4846320" y="4005072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4983480" y="4005072"/>
            <a:ext cx="18288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Ascorbic acid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6858000" y="4005072"/>
            <a:ext cx="15544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Amla, citrus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What Are Bases?</a:t>
            </a:r>
            <a:endParaRPr lang="en-US" sz="3600" dirty="0"/>
          </a:p>
        </p:txBody>
      </p:sp>
      <p:sp>
        <p:nvSpPr>
          <p:cNvPr id="3" name="Common bases card"/>
          <p:cNvSpPr/>
          <p:nvPr/>
        </p:nvSpPr>
        <p:spPr>
          <a:xfrm>
            <a:off x="457200" y="1234440"/>
            <a:ext cx="4023360" cy="3383280"/>
          </a:xfrm>
          <a:prstGeom prst="roundRect">
            <a:avLst>
              <a:gd name="adj" fmla="val 2703"/>
            </a:avLst>
          </a:prstGeom>
          <a:solidFill>
            <a:srgbClr val="E6EFFA"/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685800" y="141732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2"/>
                </a:solidFill>
              </a:rPr>
              <a:t>Common bases</a:t>
            </a:r>
            <a:endParaRPr lang="en-US" sz="1800" dirty="0"/>
          </a:p>
        </p:txBody>
      </p:sp>
      <p:sp>
        <p:nvSpPr>
          <p:cNvPr id="5" name="Base row 1"/>
          <p:cNvSpPr/>
          <p:nvPr/>
        </p:nvSpPr>
        <p:spPr>
          <a:xfrm>
            <a:off x="640080" y="1920240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6" name="Text 4"/>
          <p:cNvSpPr txBox="1"/>
          <p:nvPr/>
        </p:nvSpPr>
        <p:spPr>
          <a:xfrm>
            <a:off x="777240" y="1920240"/>
            <a:ext cx="196596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Sodium hydroxide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2788920" y="1920240"/>
            <a:ext cx="14630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Soap making</a:t>
            </a:r>
            <a:endParaRPr lang="en-US" sz="1400" dirty="0"/>
          </a:p>
        </p:txBody>
      </p:sp>
      <p:sp>
        <p:nvSpPr>
          <p:cNvPr id="8" name="Base row 2"/>
          <p:cNvSpPr/>
          <p:nvPr/>
        </p:nvSpPr>
        <p:spPr>
          <a:xfrm>
            <a:off x="640080" y="2441448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777240" y="2441448"/>
            <a:ext cx="196596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Calcium hydroxide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2788920" y="2441448"/>
            <a:ext cx="14630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Whitewash</a:t>
            </a:r>
            <a:endParaRPr lang="en-US" sz="1400" dirty="0"/>
          </a:p>
        </p:txBody>
      </p:sp>
      <p:sp>
        <p:nvSpPr>
          <p:cNvPr id="11" name="Base row 3"/>
          <p:cNvSpPr/>
          <p:nvPr/>
        </p:nvSpPr>
        <p:spPr>
          <a:xfrm>
            <a:off x="640080" y="2962656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777240" y="2962656"/>
            <a:ext cx="196596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Magnesium hydroxide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2788920" y="2962656"/>
            <a:ext cx="14630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Antacid</a:t>
            </a:r>
            <a:endParaRPr lang="en-US" sz="1400" dirty="0"/>
          </a:p>
        </p:txBody>
      </p:sp>
      <p:sp>
        <p:nvSpPr>
          <p:cNvPr id="14" name="Base row 4"/>
          <p:cNvSpPr/>
          <p:nvPr/>
        </p:nvSpPr>
        <p:spPr>
          <a:xfrm>
            <a:off x="640080" y="3483864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15" name="Text 13"/>
          <p:cNvSpPr txBox="1"/>
          <p:nvPr/>
        </p:nvSpPr>
        <p:spPr>
          <a:xfrm>
            <a:off x="777240" y="3483864"/>
            <a:ext cx="196596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Ammonia solution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2788920" y="3483864"/>
            <a:ext cx="14630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Cleaning</a:t>
            </a:r>
            <a:endParaRPr lang="en-US" sz="1400" dirty="0"/>
          </a:p>
        </p:txBody>
      </p:sp>
      <p:sp>
        <p:nvSpPr>
          <p:cNvPr id="17" name="Base row 5"/>
          <p:cNvSpPr/>
          <p:nvPr/>
        </p:nvSpPr>
        <p:spPr>
          <a:xfrm>
            <a:off x="640080" y="4005072"/>
            <a:ext cx="3657600" cy="429768"/>
          </a:xfrm>
          <a:prstGeom prst="roundRect">
            <a:avLst>
              <a:gd name="adj" fmla="val 21277"/>
            </a:avLst>
          </a:prstGeom>
          <a:solidFill>
            <a:srgbClr val="FFFFFF"/>
          </a:solidFill>
          <a:ln/>
        </p:spPr>
      </p:sp>
      <p:sp>
        <p:nvSpPr>
          <p:cNvPr id="18" name="Text 16"/>
          <p:cNvSpPr txBox="1"/>
          <p:nvPr/>
        </p:nvSpPr>
        <p:spPr>
          <a:xfrm>
            <a:off x="777240" y="4005072"/>
            <a:ext cx="196596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Baking soda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2788920" y="4005072"/>
            <a:ext cx="14630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Cooking</a:t>
            </a:r>
            <a:endParaRPr lang="en-US" sz="1400" dirty="0"/>
          </a:p>
        </p:txBody>
      </p:sp>
      <p:sp>
        <p:nvSpPr>
          <p:cNvPr id="20" name="Base properties card"/>
          <p:cNvSpPr/>
          <p:nvPr/>
        </p:nvSpPr>
        <p:spPr>
          <a:xfrm>
            <a:off x="4663440" y="1234440"/>
            <a:ext cx="4023360" cy="3383280"/>
          </a:xfrm>
          <a:prstGeom prst="roundRect">
            <a:avLst>
              <a:gd name="adj" fmla="val 2703"/>
            </a:avLst>
          </a:prstGeom>
          <a:solidFill>
            <a:srgbClr val="E6EFFA"/>
          </a:solidFill>
          <a:ln/>
        </p:spPr>
      </p:sp>
      <p:sp>
        <p:nvSpPr>
          <p:cNvPr id="21" name="Text 19"/>
          <p:cNvSpPr txBox="1"/>
          <p:nvPr/>
        </p:nvSpPr>
        <p:spPr>
          <a:xfrm>
            <a:off x="4892040" y="141732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chemeClr val="accent2"/>
                </a:solidFill>
              </a:rPr>
              <a:t>Properties of bases</a:t>
            </a:r>
            <a:endParaRPr lang="en-US" sz="1800" dirty="0"/>
          </a:p>
        </p:txBody>
      </p:sp>
      <p:sp>
        <p:nvSpPr>
          <p:cNvPr id="22" name="Base properties"/>
          <p:cNvSpPr txBox="1"/>
          <p:nvPr/>
        </p:nvSpPr>
        <p:spPr>
          <a:xfrm>
            <a:off x="4892040" y="1920240"/>
            <a:ext cx="356616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Bitter taste and soapy feel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Turn red litmus paper blue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Strong bases are corrosive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Have a pH more than 7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Bases that dissolve in water are called alkalis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Acids vs Bases</a:t>
            </a:r>
            <a:endParaRPr lang="en-US" sz="3600" dirty="0"/>
          </a:p>
        </p:txBody>
      </p:sp>
      <p:graphicFrame>
        <p:nvGraphicFramePr>
          <p:cNvPr id="6" name="Acid base comparison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234440"/>
          <a:ext cx="8229600" cy="914400"/>
        </p:xfrm>
        <a:graphic>
          <a:graphicData uri="http://schemas.openxmlformats.org/drawingml/2006/table">
            <a:tbl>
              <a:tblPr/>
              <a:tblGrid>
                <a:gridCol w="2194560"/>
                <a:gridCol w="3017520"/>
                <a:gridCol w="3017520"/>
              </a:tblGrid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Property</a:t>
                      </a:r>
                      <a:endParaRPr lang="en-US" sz="16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54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Acids</a:t>
                      </a:r>
                      <a:endParaRPr lang="en-US" sz="16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3A2B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Bases</a:t>
                      </a:r>
                      <a:endParaRPr lang="en-US" sz="16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B6FC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B2540"/>
                          </a:solidFill>
                        </a:rPr>
                        <a:t>Taste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Sour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Bitter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B2540"/>
                          </a:solidFill>
                        </a:rPr>
                        <a:t>Touch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Can sting or burn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Soapy, slippery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B2540"/>
                          </a:solidFill>
                        </a:rPr>
                        <a:t>Blue litmus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Turns red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No change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B2540"/>
                          </a:solidFill>
                        </a:rPr>
                        <a:t>Red litmus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No change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Turns blue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B2540"/>
                          </a:solidFill>
                        </a:rPr>
                        <a:t>pH value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Less than 7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More than 7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B2540"/>
                          </a:solidFill>
                        </a:rPr>
                        <a:t>Examples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Lemon, vinegar, curd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B2540"/>
                          </a:solidFill>
                        </a:rPr>
                        <a:t>Soap, baking soda, lime water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A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Indicators</a:t>
            </a:r>
            <a:endParaRPr lang="en-US" sz="3600" dirty="0"/>
          </a:p>
        </p:txBody>
      </p:sp>
      <p:sp>
        <p:nvSpPr>
          <p:cNvPr id="3" name="Text 1"/>
          <p:cNvSpPr txBox="1"/>
          <p:nvPr/>
        </p:nvSpPr>
        <p:spPr>
          <a:xfrm>
            <a:off x="457200" y="10515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accent6"/>
                </a:solidFill>
              </a:rPr>
              <a:t>An indicator is a substance that changes colour in acids and bases.</a:t>
            </a:r>
            <a:endParaRPr lang="en-US" sz="1400" dirty="0"/>
          </a:p>
        </p:txBody>
      </p:sp>
      <p:sp>
        <p:nvSpPr>
          <p:cNvPr id="4" name="Indicator card 1"/>
          <p:cNvSpPr/>
          <p:nvPr/>
        </p:nvSpPr>
        <p:spPr>
          <a:xfrm>
            <a:off x="457200" y="1645920"/>
            <a:ext cx="4023360" cy="1371600"/>
          </a:xfrm>
          <a:prstGeom prst="roundRect">
            <a:avLst>
              <a:gd name="adj" fmla="val 6667"/>
            </a:avLst>
          </a:prstGeom>
          <a:solidFill>
            <a:srgbClr val="F1F4FA"/>
          </a:solidFill>
          <a:ln/>
        </p:spPr>
      </p:sp>
      <p:sp>
        <p:nvSpPr>
          <p:cNvPr id="5" name="Acid swatch 1"/>
          <p:cNvSpPr txBox="1"/>
          <p:nvPr/>
        </p:nvSpPr>
        <p:spPr>
          <a:xfrm>
            <a:off x="685800" y="1828800"/>
            <a:ext cx="457200" cy="457200"/>
          </a:xfrm>
          <a:prstGeom prst="ellipse">
            <a:avLst/>
          </a:prstGeom>
          <a:solidFill>
            <a:srgbClr val="D7263D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6" name="Text 4"/>
          <p:cNvSpPr txBox="1"/>
          <p:nvPr/>
        </p:nvSpPr>
        <p:spPr>
          <a:xfrm>
            <a:off x="1188720" y="182880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acid</a:t>
            </a:r>
            <a:endParaRPr lang="en-US" sz="1000" dirty="0"/>
          </a:p>
        </p:txBody>
      </p:sp>
      <p:sp>
        <p:nvSpPr>
          <p:cNvPr id="7" name="Base swatch 1"/>
          <p:cNvSpPr txBox="1"/>
          <p:nvPr/>
        </p:nvSpPr>
        <p:spPr>
          <a:xfrm>
            <a:off x="685800" y="2377440"/>
            <a:ext cx="457200" cy="457200"/>
          </a:xfrm>
          <a:prstGeom prst="ellipse">
            <a:avLst/>
          </a:prstGeom>
          <a:solidFill>
            <a:srgbClr val="2B6FC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8" name="Text 6"/>
          <p:cNvSpPr txBox="1"/>
          <p:nvPr/>
        </p:nvSpPr>
        <p:spPr>
          <a:xfrm>
            <a:off x="1188720" y="237744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base</a:t>
            </a:r>
            <a:endParaRPr lang="en-US" sz="1000" dirty="0"/>
          </a:p>
        </p:txBody>
      </p:sp>
      <p:sp>
        <p:nvSpPr>
          <p:cNvPr id="9" name="Text 7"/>
          <p:cNvSpPr txBox="1"/>
          <p:nvPr/>
        </p:nvSpPr>
        <p:spPr>
          <a:xfrm>
            <a:off x="1828800" y="1783080"/>
            <a:ext cx="2514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400"/>
              </a:spcAft>
              <a:buNone/>
            </a:pPr>
            <a:r>
              <a:rPr lang="en-US" sz="1600" b="1" dirty="0">
                <a:solidFill>
                  <a:schemeClr val="tx1"/>
                </a:solidFill>
              </a:rPr>
              <a:t>Litmus</a:t>
            </a:r>
            <a:endParaRPr lang="en-US" sz="16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Made from lichens. Red in acids, blue in bases.</a:t>
            </a:r>
            <a:endParaRPr lang="en-US" sz="1600" dirty="0"/>
          </a:p>
        </p:txBody>
      </p:sp>
      <p:sp>
        <p:nvSpPr>
          <p:cNvPr id="10" name="Indicator card 2"/>
          <p:cNvSpPr/>
          <p:nvPr/>
        </p:nvSpPr>
        <p:spPr>
          <a:xfrm>
            <a:off x="4663440" y="1645920"/>
            <a:ext cx="4023360" cy="1371600"/>
          </a:xfrm>
          <a:prstGeom prst="roundRect">
            <a:avLst>
              <a:gd name="adj" fmla="val 6667"/>
            </a:avLst>
          </a:prstGeom>
          <a:solidFill>
            <a:srgbClr val="F1F4FA"/>
          </a:solidFill>
          <a:ln/>
        </p:spPr>
      </p:sp>
      <p:sp>
        <p:nvSpPr>
          <p:cNvPr id="11" name="Acid swatch 2"/>
          <p:cNvSpPr txBox="1"/>
          <p:nvPr/>
        </p:nvSpPr>
        <p:spPr>
          <a:xfrm>
            <a:off x="4892040" y="1828800"/>
            <a:ext cx="457200" cy="457200"/>
          </a:xfrm>
          <a:prstGeom prst="ellipse">
            <a:avLst/>
          </a:prstGeom>
          <a:solidFill>
            <a:srgbClr val="F2B13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12" name="Text 10"/>
          <p:cNvSpPr txBox="1"/>
          <p:nvPr/>
        </p:nvSpPr>
        <p:spPr>
          <a:xfrm>
            <a:off x="5394960" y="182880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acid</a:t>
            </a:r>
            <a:endParaRPr lang="en-US" sz="1000" dirty="0"/>
          </a:p>
        </p:txBody>
      </p:sp>
      <p:sp>
        <p:nvSpPr>
          <p:cNvPr id="13" name="Base swatch 2"/>
          <p:cNvSpPr txBox="1"/>
          <p:nvPr/>
        </p:nvSpPr>
        <p:spPr>
          <a:xfrm>
            <a:off x="4892040" y="2377440"/>
            <a:ext cx="457200" cy="457200"/>
          </a:xfrm>
          <a:prstGeom prst="ellipse">
            <a:avLst/>
          </a:prstGeom>
          <a:solidFill>
            <a:srgbClr val="B5381F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14" name="Text 12"/>
          <p:cNvSpPr txBox="1"/>
          <p:nvPr/>
        </p:nvSpPr>
        <p:spPr>
          <a:xfrm>
            <a:off x="5394960" y="237744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base</a:t>
            </a:r>
            <a:endParaRPr lang="en-US" sz="1000" dirty="0"/>
          </a:p>
        </p:txBody>
      </p:sp>
      <p:sp>
        <p:nvSpPr>
          <p:cNvPr id="15" name="Text 13"/>
          <p:cNvSpPr txBox="1"/>
          <p:nvPr/>
        </p:nvSpPr>
        <p:spPr>
          <a:xfrm>
            <a:off x="6035040" y="1783080"/>
            <a:ext cx="2514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400"/>
              </a:spcAft>
              <a:buNone/>
            </a:pPr>
            <a:r>
              <a:rPr lang="en-US" sz="1600" b="1" dirty="0">
                <a:solidFill>
                  <a:schemeClr val="tx1"/>
                </a:solidFill>
              </a:rPr>
              <a:t>Turmeric</a:t>
            </a:r>
            <a:endParaRPr lang="en-US" sz="16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Yellow in acids; turns reddish-brown in bases.</a:t>
            </a:r>
            <a:endParaRPr lang="en-US" sz="1600" dirty="0"/>
          </a:p>
        </p:txBody>
      </p:sp>
      <p:sp>
        <p:nvSpPr>
          <p:cNvPr id="16" name="Indicator card 3"/>
          <p:cNvSpPr/>
          <p:nvPr/>
        </p:nvSpPr>
        <p:spPr>
          <a:xfrm>
            <a:off x="457200" y="3200400"/>
            <a:ext cx="4023360" cy="1371600"/>
          </a:xfrm>
          <a:prstGeom prst="roundRect">
            <a:avLst>
              <a:gd name="adj" fmla="val 6667"/>
            </a:avLst>
          </a:prstGeom>
          <a:solidFill>
            <a:srgbClr val="F1F4FA"/>
          </a:solidFill>
          <a:ln/>
        </p:spPr>
      </p:sp>
      <p:sp>
        <p:nvSpPr>
          <p:cNvPr id="17" name="Acid swatch 3"/>
          <p:cNvSpPr txBox="1"/>
          <p:nvPr/>
        </p:nvSpPr>
        <p:spPr>
          <a:xfrm>
            <a:off x="685800" y="3383280"/>
            <a:ext cx="457200" cy="457200"/>
          </a:xfrm>
          <a:prstGeom prst="ellipse">
            <a:avLst/>
          </a:prstGeom>
          <a:solidFill>
            <a:srgbClr val="E0577D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18" name="Text 16"/>
          <p:cNvSpPr txBox="1"/>
          <p:nvPr/>
        </p:nvSpPr>
        <p:spPr>
          <a:xfrm>
            <a:off x="1188720" y="338328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acid</a:t>
            </a:r>
            <a:endParaRPr lang="en-US" sz="1000" dirty="0"/>
          </a:p>
        </p:txBody>
      </p:sp>
      <p:sp>
        <p:nvSpPr>
          <p:cNvPr id="19" name="Base swatch 3"/>
          <p:cNvSpPr txBox="1"/>
          <p:nvPr/>
        </p:nvSpPr>
        <p:spPr>
          <a:xfrm>
            <a:off x="685800" y="3931920"/>
            <a:ext cx="457200" cy="457200"/>
          </a:xfrm>
          <a:prstGeom prst="ellipse">
            <a:avLst/>
          </a:prstGeom>
          <a:solidFill>
            <a:srgbClr val="3BB27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20" name="Text 18"/>
          <p:cNvSpPr txBox="1"/>
          <p:nvPr/>
        </p:nvSpPr>
        <p:spPr>
          <a:xfrm>
            <a:off x="1188720" y="393192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base</a:t>
            </a:r>
            <a:endParaRPr lang="en-US" sz="1000" dirty="0"/>
          </a:p>
        </p:txBody>
      </p:sp>
      <p:sp>
        <p:nvSpPr>
          <p:cNvPr id="21" name="Text 19"/>
          <p:cNvSpPr txBox="1"/>
          <p:nvPr/>
        </p:nvSpPr>
        <p:spPr>
          <a:xfrm>
            <a:off x="1828800" y="3337560"/>
            <a:ext cx="2514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400"/>
              </a:spcAft>
              <a:buNone/>
            </a:pPr>
            <a:r>
              <a:rPr lang="en-US" sz="1600" b="1" dirty="0">
                <a:solidFill>
                  <a:schemeClr val="tx1"/>
                </a:solidFill>
              </a:rPr>
              <a:t>Red cabbage juice</a:t>
            </a:r>
            <a:endParaRPr lang="en-US" sz="16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Pink-red in acids; green-blue in bases.</a:t>
            </a:r>
            <a:endParaRPr lang="en-US" sz="1600" dirty="0"/>
          </a:p>
        </p:txBody>
      </p:sp>
      <p:sp>
        <p:nvSpPr>
          <p:cNvPr id="22" name="Indicator card 4"/>
          <p:cNvSpPr/>
          <p:nvPr/>
        </p:nvSpPr>
        <p:spPr>
          <a:xfrm>
            <a:off x="4663440" y="3200400"/>
            <a:ext cx="4023360" cy="1371600"/>
          </a:xfrm>
          <a:prstGeom prst="roundRect">
            <a:avLst>
              <a:gd name="adj" fmla="val 6667"/>
            </a:avLst>
          </a:prstGeom>
          <a:solidFill>
            <a:srgbClr val="F1F4FA"/>
          </a:solidFill>
          <a:ln/>
        </p:spPr>
      </p:sp>
      <p:sp>
        <p:nvSpPr>
          <p:cNvPr id="23" name="Acid swatch 4"/>
          <p:cNvSpPr txBox="1"/>
          <p:nvPr/>
        </p:nvSpPr>
        <p:spPr>
          <a:xfrm>
            <a:off x="4892040" y="3383280"/>
            <a:ext cx="457200" cy="457200"/>
          </a:xfrm>
          <a:prstGeom prst="ellipse">
            <a:avLst/>
          </a:prstGeom>
          <a:solidFill>
            <a:srgbClr val="F0803C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24" name="Text 22"/>
          <p:cNvSpPr txBox="1"/>
          <p:nvPr/>
        </p:nvSpPr>
        <p:spPr>
          <a:xfrm>
            <a:off x="5394960" y="338328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acid</a:t>
            </a:r>
            <a:endParaRPr lang="en-US" sz="1000" dirty="0"/>
          </a:p>
        </p:txBody>
      </p:sp>
      <p:sp>
        <p:nvSpPr>
          <p:cNvPr id="25" name="Base swatch 4"/>
          <p:cNvSpPr txBox="1"/>
          <p:nvPr/>
        </p:nvSpPr>
        <p:spPr>
          <a:xfrm>
            <a:off x="4892040" y="3931920"/>
            <a:ext cx="457200" cy="457200"/>
          </a:xfrm>
          <a:prstGeom prst="ellipse">
            <a:avLst/>
          </a:prstGeom>
          <a:solidFill>
            <a:srgbClr val="7A4FC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26" name="Text 24"/>
          <p:cNvSpPr txBox="1"/>
          <p:nvPr/>
        </p:nvSpPr>
        <p:spPr>
          <a:xfrm>
            <a:off x="5394960" y="3931920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base</a:t>
            </a:r>
            <a:endParaRPr lang="en-US" sz="1000" dirty="0"/>
          </a:p>
        </p:txBody>
      </p:sp>
      <p:sp>
        <p:nvSpPr>
          <p:cNvPr id="27" name="Text 25"/>
          <p:cNvSpPr txBox="1"/>
          <p:nvPr/>
        </p:nvSpPr>
        <p:spPr>
          <a:xfrm>
            <a:off x="6035040" y="3337560"/>
            <a:ext cx="2514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400"/>
              </a:spcAft>
              <a:buNone/>
            </a:pPr>
            <a:r>
              <a:rPr lang="en-US" sz="1600" b="1" dirty="0">
                <a:solidFill>
                  <a:schemeClr val="tx1"/>
                </a:solidFill>
              </a:rPr>
              <a:t>Universal indicator</a:t>
            </a:r>
            <a:endParaRPr lang="en-US" sz="16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Shows the whole range of pH colours.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The pH Scale</a:t>
            </a:r>
            <a:endParaRPr lang="en-US" sz="3600" dirty="0"/>
          </a:p>
        </p:txBody>
      </p:sp>
      <p:sp>
        <p:nvSpPr>
          <p:cNvPr id="3" name="Text 1"/>
          <p:cNvSpPr txBox="1"/>
          <p:nvPr/>
        </p:nvSpPr>
        <p:spPr>
          <a:xfrm>
            <a:off x="457200" y="10515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accent6"/>
                </a:solidFill>
              </a:rPr>
              <a:t>pH tells us how acidic or basic a substance is. The scale runs from 0 to 14.</a:t>
            </a:r>
            <a:endParaRPr lang="en-US" sz="1400" dirty="0"/>
          </a:p>
        </p:txBody>
      </p:sp>
      <p:sp>
        <p:nvSpPr>
          <p:cNvPr id="4" name="pH 0"/>
          <p:cNvSpPr txBox="1"/>
          <p:nvPr/>
        </p:nvSpPr>
        <p:spPr>
          <a:xfrm>
            <a:off x="457200" y="1600200"/>
            <a:ext cx="548640" cy="685800"/>
          </a:xfrm>
          <a:prstGeom prst="rect">
            <a:avLst/>
          </a:prstGeom>
          <a:solidFill>
            <a:srgbClr val="D7263D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0</a:t>
            </a:r>
            <a:endParaRPr lang="en-US" sz="1600" dirty="0"/>
          </a:p>
        </p:txBody>
      </p:sp>
      <p:sp>
        <p:nvSpPr>
          <p:cNvPr id="5" name="pH 1"/>
          <p:cNvSpPr txBox="1"/>
          <p:nvPr/>
        </p:nvSpPr>
        <p:spPr>
          <a:xfrm>
            <a:off x="1005840" y="1600200"/>
            <a:ext cx="548640" cy="685800"/>
          </a:xfrm>
          <a:prstGeom prst="rect">
            <a:avLst/>
          </a:prstGeom>
          <a:solidFill>
            <a:srgbClr val="E4572E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</a:t>
            </a:r>
            <a:endParaRPr lang="en-US" sz="1600" dirty="0"/>
          </a:p>
        </p:txBody>
      </p:sp>
      <p:sp>
        <p:nvSpPr>
          <p:cNvPr id="6" name="pH 2"/>
          <p:cNvSpPr txBox="1"/>
          <p:nvPr/>
        </p:nvSpPr>
        <p:spPr>
          <a:xfrm>
            <a:off x="1554480" y="1600200"/>
            <a:ext cx="548640" cy="685800"/>
          </a:xfrm>
          <a:prstGeom prst="rect">
            <a:avLst/>
          </a:prstGeom>
          <a:solidFill>
            <a:srgbClr val="F0803C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lang="en-US" sz="1600" dirty="0"/>
          </a:p>
        </p:txBody>
      </p:sp>
      <p:sp>
        <p:nvSpPr>
          <p:cNvPr id="7" name="pH 3"/>
          <p:cNvSpPr txBox="1"/>
          <p:nvPr/>
        </p:nvSpPr>
        <p:spPr>
          <a:xfrm>
            <a:off x="2103120" y="1600200"/>
            <a:ext cx="548640" cy="685800"/>
          </a:xfrm>
          <a:prstGeom prst="rect">
            <a:avLst/>
          </a:prstGeom>
          <a:solidFill>
            <a:srgbClr val="F5A62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en-US" sz="1600" dirty="0"/>
          </a:p>
        </p:txBody>
      </p:sp>
      <p:sp>
        <p:nvSpPr>
          <p:cNvPr id="8" name="pH 4"/>
          <p:cNvSpPr txBox="1"/>
          <p:nvPr/>
        </p:nvSpPr>
        <p:spPr>
          <a:xfrm>
            <a:off x="2651760" y="1600200"/>
            <a:ext cx="548640" cy="685800"/>
          </a:xfrm>
          <a:prstGeom prst="rect">
            <a:avLst/>
          </a:prstGeom>
          <a:solidFill>
            <a:srgbClr val="F2C94C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4</a:t>
            </a:r>
            <a:endParaRPr lang="en-US" sz="1600" dirty="0"/>
          </a:p>
        </p:txBody>
      </p:sp>
      <p:sp>
        <p:nvSpPr>
          <p:cNvPr id="9" name="pH 5"/>
          <p:cNvSpPr txBox="1"/>
          <p:nvPr/>
        </p:nvSpPr>
        <p:spPr>
          <a:xfrm>
            <a:off x="3200400" y="1600200"/>
            <a:ext cx="548640" cy="685800"/>
          </a:xfrm>
          <a:prstGeom prst="rect">
            <a:avLst/>
          </a:prstGeom>
          <a:solidFill>
            <a:srgbClr val="D4D9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5</a:t>
            </a:r>
            <a:endParaRPr lang="en-US" sz="1600" dirty="0"/>
          </a:p>
        </p:txBody>
      </p:sp>
      <p:sp>
        <p:nvSpPr>
          <p:cNvPr id="10" name="pH 6"/>
          <p:cNvSpPr txBox="1"/>
          <p:nvPr/>
        </p:nvSpPr>
        <p:spPr>
          <a:xfrm>
            <a:off x="3749040" y="1600200"/>
            <a:ext cx="548640" cy="685800"/>
          </a:xfrm>
          <a:prstGeom prst="rect">
            <a:avLst/>
          </a:prstGeom>
          <a:solidFill>
            <a:srgbClr val="A8D44F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6</a:t>
            </a:r>
            <a:endParaRPr lang="en-US" sz="1600" dirty="0"/>
          </a:p>
        </p:txBody>
      </p:sp>
      <p:sp>
        <p:nvSpPr>
          <p:cNvPr id="11" name="pH 7"/>
          <p:cNvSpPr txBox="1"/>
          <p:nvPr/>
        </p:nvSpPr>
        <p:spPr>
          <a:xfrm>
            <a:off x="4297680" y="1600200"/>
            <a:ext cx="548640" cy="685800"/>
          </a:xfrm>
          <a:prstGeom prst="rect">
            <a:avLst/>
          </a:prstGeom>
          <a:solidFill>
            <a:srgbClr val="3BB27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7</a:t>
            </a:r>
            <a:endParaRPr lang="en-US" sz="1600" dirty="0"/>
          </a:p>
        </p:txBody>
      </p:sp>
      <p:sp>
        <p:nvSpPr>
          <p:cNvPr id="12" name="pH 8"/>
          <p:cNvSpPr txBox="1"/>
          <p:nvPr/>
        </p:nvSpPr>
        <p:spPr>
          <a:xfrm>
            <a:off x="4846320" y="1600200"/>
            <a:ext cx="548640" cy="685800"/>
          </a:xfrm>
          <a:prstGeom prst="rect">
            <a:avLst/>
          </a:prstGeom>
          <a:solidFill>
            <a:srgbClr val="2FA39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8</a:t>
            </a:r>
            <a:endParaRPr lang="en-US" sz="1600" dirty="0"/>
          </a:p>
        </p:txBody>
      </p:sp>
      <p:sp>
        <p:nvSpPr>
          <p:cNvPr id="13" name="pH 9"/>
          <p:cNvSpPr txBox="1"/>
          <p:nvPr/>
        </p:nvSpPr>
        <p:spPr>
          <a:xfrm>
            <a:off x="5394960" y="1600200"/>
            <a:ext cx="548640" cy="685800"/>
          </a:xfrm>
          <a:prstGeom prst="rect">
            <a:avLst/>
          </a:prstGeom>
          <a:solidFill>
            <a:srgbClr val="2E9BC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9</a:t>
            </a:r>
            <a:endParaRPr lang="en-US" sz="1600" dirty="0"/>
          </a:p>
        </p:txBody>
      </p:sp>
      <p:sp>
        <p:nvSpPr>
          <p:cNvPr id="14" name="pH 10"/>
          <p:cNvSpPr txBox="1"/>
          <p:nvPr/>
        </p:nvSpPr>
        <p:spPr>
          <a:xfrm>
            <a:off x="5943600" y="1600200"/>
            <a:ext cx="548640" cy="685800"/>
          </a:xfrm>
          <a:prstGeom prst="rect">
            <a:avLst/>
          </a:prstGeom>
          <a:solidFill>
            <a:srgbClr val="2E86DE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10</a:t>
            </a:r>
            <a:endParaRPr lang="en-US" sz="1600" dirty="0"/>
          </a:p>
        </p:txBody>
      </p:sp>
      <p:sp>
        <p:nvSpPr>
          <p:cNvPr id="15" name="pH 11"/>
          <p:cNvSpPr txBox="1"/>
          <p:nvPr/>
        </p:nvSpPr>
        <p:spPr>
          <a:xfrm>
            <a:off x="6492240" y="1600200"/>
            <a:ext cx="548640" cy="685800"/>
          </a:xfrm>
          <a:prstGeom prst="rect">
            <a:avLst/>
          </a:prstGeom>
          <a:solidFill>
            <a:srgbClr val="3D6FD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11</a:t>
            </a:r>
            <a:endParaRPr lang="en-US" sz="1600" dirty="0"/>
          </a:p>
        </p:txBody>
      </p:sp>
      <p:sp>
        <p:nvSpPr>
          <p:cNvPr id="16" name="pH 12"/>
          <p:cNvSpPr txBox="1"/>
          <p:nvPr/>
        </p:nvSpPr>
        <p:spPr>
          <a:xfrm>
            <a:off x="7040880" y="1600200"/>
            <a:ext cx="548640" cy="685800"/>
          </a:xfrm>
          <a:prstGeom prst="rect">
            <a:avLst/>
          </a:prstGeom>
          <a:solidFill>
            <a:srgbClr val="5A5BC8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12</a:t>
            </a:r>
            <a:endParaRPr lang="en-US" sz="1600" dirty="0"/>
          </a:p>
        </p:txBody>
      </p:sp>
      <p:sp>
        <p:nvSpPr>
          <p:cNvPr id="17" name="pH 13"/>
          <p:cNvSpPr txBox="1"/>
          <p:nvPr/>
        </p:nvSpPr>
        <p:spPr>
          <a:xfrm>
            <a:off x="7589520" y="1600200"/>
            <a:ext cx="548640" cy="685800"/>
          </a:xfrm>
          <a:prstGeom prst="rect">
            <a:avLst/>
          </a:prstGeom>
          <a:solidFill>
            <a:srgbClr val="7A4FC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13</a:t>
            </a:r>
            <a:endParaRPr lang="en-US" sz="1600" dirty="0"/>
          </a:p>
        </p:txBody>
      </p:sp>
      <p:sp>
        <p:nvSpPr>
          <p:cNvPr id="18" name="pH 14"/>
          <p:cNvSpPr txBox="1"/>
          <p:nvPr/>
        </p:nvSpPr>
        <p:spPr>
          <a:xfrm>
            <a:off x="8138160" y="1600200"/>
            <a:ext cx="548640" cy="685800"/>
          </a:xfrm>
          <a:prstGeom prst="rect">
            <a:avLst/>
          </a:prstGeom>
          <a:solidFill>
            <a:srgbClr val="8E3FB5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14</a:t>
            </a:r>
            <a:endParaRPr lang="en-US" sz="1600" dirty="0"/>
          </a:p>
        </p:txBody>
      </p:sp>
      <p:sp>
        <p:nvSpPr>
          <p:cNvPr id="19" name="Text 17"/>
          <p:cNvSpPr txBox="1"/>
          <p:nvPr/>
        </p:nvSpPr>
        <p:spPr>
          <a:xfrm>
            <a:off x="457200" y="237744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Acidic (0 to 6)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4023360" y="2377440"/>
            <a:ext cx="1097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Neutral</a:t>
            </a:r>
            <a:endParaRPr lang="en-US" sz="1400" dirty="0"/>
          </a:p>
        </p:txBody>
      </p:sp>
      <p:sp>
        <p:nvSpPr>
          <p:cNvPr id="21" name="Text 19"/>
          <p:cNvSpPr txBox="1"/>
          <p:nvPr/>
        </p:nvSpPr>
        <p:spPr>
          <a:xfrm>
            <a:off x="5212080" y="237744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Basic (8 to 14)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457200" y="288036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Everyday examples (approximate pH)</a:t>
            </a:r>
            <a:endParaRPr lang="en-US" sz="1600" dirty="0"/>
          </a:p>
        </p:txBody>
      </p:sp>
      <p:sp>
        <p:nvSpPr>
          <p:cNvPr id="23" name="Example chip 1"/>
          <p:cNvSpPr/>
          <p:nvPr/>
        </p:nvSpPr>
        <p:spPr>
          <a:xfrm>
            <a:off x="457200" y="3291840"/>
            <a:ext cx="1280160" cy="1280160"/>
          </a:xfrm>
          <a:prstGeom prst="roundRect">
            <a:avLst>
              <a:gd name="adj" fmla="val 7143"/>
            </a:avLst>
          </a:prstGeom>
          <a:solidFill>
            <a:srgbClr val="F1F4FA"/>
          </a:solidFill>
          <a:ln/>
        </p:spPr>
      </p:sp>
      <p:sp>
        <p:nvSpPr>
          <p:cNvPr id="24" name="Example colour 1"/>
          <p:cNvSpPr txBox="1"/>
          <p:nvPr/>
        </p:nvSpPr>
        <p:spPr>
          <a:xfrm>
            <a:off x="914400" y="3429000"/>
            <a:ext cx="365760" cy="365760"/>
          </a:xfrm>
          <a:prstGeom prst="ellipse">
            <a:avLst/>
          </a:prstGeom>
          <a:solidFill>
            <a:srgbClr val="E4572E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388620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Stomach acid</a:t>
            </a:r>
            <a:endParaRPr lang="en-US" sz="1400" dirty="0"/>
          </a:p>
        </p:txBody>
      </p:sp>
      <p:sp>
        <p:nvSpPr>
          <p:cNvPr id="26" name="Text 24"/>
          <p:cNvSpPr txBox="1"/>
          <p:nvPr/>
        </p:nvSpPr>
        <p:spPr>
          <a:xfrm>
            <a:off x="457200" y="4187952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6"/>
                </a:solidFill>
              </a:rPr>
              <a:t>pH 1</a:t>
            </a:r>
            <a:endParaRPr lang="en-US" sz="1200" dirty="0"/>
          </a:p>
        </p:txBody>
      </p:sp>
      <p:sp>
        <p:nvSpPr>
          <p:cNvPr id="27" name="Example chip 2"/>
          <p:cNvSpPr/>
          <p:nvPr/>
        </p:nvSpPr>
        <p:spPr>
          <a:xfrm>
            <a:off x="1847088" y="3291840"/>
            <a:ext cx="1280160" cy="1280160"/>
          </a:xfrm>
          <a:prstGeom prst="roundRect">
            <a:avLst>
              <a:gd name="adj" fmla="val 7143"/>
            </a:avLst>
          </a:prstGeom>
          <a:solidFill>
            <a:srgbClr val="F1F4FA"/>
          </a:solidFill>
          <a:ln/>
        </p:spPr>
      </p:sp>
      <p:sp>
        <p:nvSpPr>
          <p:cNvPr id="28" name="Example colour 2"/>
          <p:cNvSpPr txBox="1"/>
          <p:nvPr/>
        </p:nvSpPr>
        <p:spPr>
          <a:xfrm>
            <a:off x="2304288" y="3429000"/>
            <a:ext cx="365760" cy="365760"/>
          </a:xfrm>
          <a:prstGeom prst="ellipse">
            <a:avLst/>
          </a:prstGeom>
          <a:solidFill>
            <a:srgbClr val="F0803C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29" name="Text 27"/>
          <p:cNvSpPr txBox="1"/>
          <p:nvPr/>
        </p:nvSpPr>
        <p:spPr>
          <a:xfrm>
            <a:off x="1847088" y="388620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Lemon juice</a:t>
            </a:r>
            <a:endParaRPr lang="en-US" sz="1400" dirty="0"/>
          </a:p>
        </p:txBody>
      </p:sp>
      <p:sp>
        <p:nvSpPr>
          <p:cNvPr id="30" name="Text 28"/>
          <p:cNvSpPr txBox="1"/>
          <p:nvPr/>
        </p:nvSpPr>
        <p:spPr>
          <a:xfrm>
            <a:off x="1847088" y="4187952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6"/>
                </a:solidFill>
              </a:rPr>
              <a:t>pH 2</a:t>
            </a:r>
            <a:endParaRPr lang="en-US" sz="1200" dirty="0"/>
          </a:p>
        </p:txBody>
      </p:sp>
      <p:sp>
        <p:nvSpPr>
          <p:cNvPr id="31" name="Example chip 3"/>
          <p:cNvSpPr/>
          <p:nvPr/>
        </p:nvSpPr>
        <p:spPr>
          <a:xfrm>
            <a:off x="3236976" y="3291840"/>
            <a:ext cx="1280160" cy="1280160"/>
          </a:xfrm>
          <a:prstGeom prst="roundRect">
            <a:avLst>
              <a:gd name="adj" fmla="val 7143"/>
            </a:avLst>
          </a:prstGeom>
          <a:solidFill>
            <a:srgbClr val="F1F4FA"/>
          </a:solidFill>
          <a:ln/>
        </p:spPr>
      </p:sp>
      <p:sp>
        <p:nvSpPr>
          <p:cNvPr id="32" name="Example colour 3"/>
          <p:cNvSpPr txBox="1"/>
          <p:nvPr/>
        </p:nvSpPr>
        <p:spPr>
          <a:xfrm>
            <a:off x="3694176" y="3429000"/>
            <a:ext cx="365760" cy="365760"/>
          </a:xfrm>
          <a:prstGeom prst="ellipse">
            <a:avLst/>
          </a:prstGeom>
          <a:solidFill>
            <a:srgbClr val="3BB27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33" name="Text 31"/>
          <p:cNvSpPr txBox="1"/>
          <p:nvPr/>
        </p:nvSpPr>
        <p:spPr>
          <a:xfrm>
            <a:off x="3236976" y="388620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Pure water</a:t>
            </a:r>
            <a:endParaRPr lang="en-US" sz="1400" dirty="0"/>
          </a:p>
        </p:txBody>
      </p:sp>
      <p:sp>
        <p:nvSpPr>
          <p:cNvPr id="34" name="Text 32"/>
          <p:cNvSpPr txBox="1"/>
          <p:nvPr/>
        </p:nvSpPr>
        <p:spPr>
          <a:xfrm>
            <a:off x="3236976" y="4187952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6"/>
                </a:solidFill>
              </a:rPr>
              <a:t>pH 7</a:t>
            </a:r>
            <a:endParaRPr lang="en-US" sz="1200" dirty="0"/>
          </a:p>
        </p:txBody>
      </p:sp>
      <p:sp>
        <p:nvSpPr>
          <p:cNvPr id="35" name="Example chip 4"/>
          <p:cNvSpPr/>
          <p:nvPr/>
        </p:nvSpPr>
        <p:spPr>
          <a:xfrm>
            <a:off x="4626864" y="3291840"/>
            <a:ext cx="1280160" cy="1280160"/>
          </a:xfrm>
          <a:prstGeom prst="roundRect">
            <a:avLst>
              <a:gd name="adj" fmla="val 7143"/>
            </a:avLst>
          </a:prstGeom>
          <a:solidFill>
            <a:srgbClr val="F1F4FA"/>
          </a:solidFill>
          <a:ln/>
        </p:spPr>
      </p:sp>
      <p:sp>
        <p:nvSpPr>
          <p:cNvPr id="36" name="Example colour 4"/>
          <p:cNvSpPr txBox="1"/>
          <p:nvPr/>
        </p:nvSpPr>
        <p:spPr>
          <a:xfrm>
            <a:off x="5084064" y="3429000"/>
            <a:ext cx="365760" cy="365760"/>
          </a:xfrm>
          <a:prstGeom prst="ellipse">
            <a:avLst/>
          </a:prstGeom>
          <a:solidFill>
            <a:srgbClr val="2E9BC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37" name="Text 35"/>
          <p:cNvSpPr txBox="1"/>
          <p:nvPr/>
        </p:nvSpPr>
        <p:spPr>
          <a:xfrm>
            <a:off x="4626864" y="388620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Baking soda</a:t>
            </a:r>
            <a:endParaRPr lang="en-US" sz="1400" dirty="0"/>
          </a:p>
        </p:txBody>
      </p:sp>
      <p:sp>
        <p:nvSpPr>
          <p:cNvPr id="38" name="Text 36"/>
          <p:cNvSpPr txBox="1"/>
          <p:nvPr/>
        </p:nvSpPr>
        <p:spPr>
          <a:xfrm>
            <a:off x="4626864" y="4187952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6"/>
                </a:solidFill>
              </a:rPr>
              <a:t>pH 9</a:t>
            </a:r>
            <a:endParaRPr lang="en-US" sz="1200" dirty="0"/>
          </a:p>
        </p:txBody>
      </p:sp>
      <p:sp>
        <p:nvSpPr>
          <p:cNvPr id="39" name="Example chip 5"/>
          <p:cNvSpPr/>
          <p:nvPr/>
        </p:nvSpPr>
        <p:spPr>
          <a:xfrm>
            <a:off x="6016752" y="3291840"/>
            <a:ext cx="1280160" cy="1280160"/>
          </a:xfrm>
          <a:prstGeom prst="roundRect">
            <a:avLst>
              <a:gd name="adj" fmla="val 7143"/>
            </a:avLst>
          </a:prstGeom>
          <a:solidFill>
            <a:srgbClr val="F1F4FA"/>
          </a:solidFill>
          <a:ln/>
        </p:spPr>
      </p:sp>
      <p:sp>
        <p:nvSpPr>
          <p:cNvPr id="40" name="Example colour 5"/>
          <p:cNvSpPr txBox="1"/>
          <p:nvPr/>
        </p:nvSpPr>
        <p:spPr>
          <a:xfrm>
            <a:off x="6473952" y="3429000"/>
            <a:ext cx="365760" cy="365760"/>
          </a:xfrm>
          <a:prstGeom prst="ellipse">
            <a:avLst/>
          </a:prstGeom>
          <a:solidFill>
            <a:srgbClr val="2E86DE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41" name="Text 39"/>
          <p:cNvSpPr txBox="1"/>
          <p:nvPr/>
        </p:nvSpPr>
        <p:spPr>
          <a:xfrm>
            <a:off x="6016752" y="388620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Soap</a:t>
            </a:r>
            <a:endParaRPr lang="en-US" sz="1400" dirty="0"/>
          </a:p>
        </p:txBody>
      </p:sp>
      <p:sp>
        <p:nvSpPr>
          <p:cNvPr id="42" name="Text 40"/>
          <p:cNvSpPr txBox="1"/>
          <p:nvPr/>
        </p:nvSpPr>
        <p:spPr>
          <a:xfrm>
            <a:off x="6016752" y="4187952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6"/>
                </a:solidFill>
              </a:rPr>
              <a:t>pH 10</a:t>
            </a:r>
            <a:endParaRPr lang="en-US" sz="1200" dirty="0"/>
          </a:p>
        </p:txBody>
      </p:sp>
      <p:sp>
        <p:nvSpPr>
          <p:cNvPr id="43" name="Example chip 6"/>
          <p:cNvSpPr/>
          <p:nvPr/>
        </p:nvSpPr>
        <p:spPr>
          <a:xfrm>
            <a:off x="7406640" y="3291840"/>
            <a:ext cx="1280160" cy="1280160"/>
          </a:xfrm>
          <a:prstGeom prst="roundRect">
            <a:avLst>
              <a:gd name="adj" fmla="val 7143"/>
            </a:avLst>
          </a:prstGeom>
          <a:solidFill>
            <a:srgbClr val="F1F4FA"/>
          </a:solidFill>
          <a:ln/>
        </p:spPr>
      </p:sp>
      <p:sp>
        <p:nvSpPr>
          <p:cNvPr id="44" name="Example colour 6"/>
          <p:cNvSpPr txBox="1"/>
          <p:nvPr/>
        </p:nvSpPr>
        <p:spPr>
          <a:xfrm>
            <a:off x="7863840" y="3429000"/>
            <a:ext cx="365760" cy="365760"/>
          </a:xfrm>
          <a:prstGeom prst="ellipse">
            <a:avLst/>
          </a:prstGeom>
          <a:solidFill>
            <a:srgbClr val="7A4FC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45" name="Text 43"/>
          <p:cNvSpPr txBox="1"/>
          <p:nvPr/>
        </p:nvSpPr>
        <p:spPr>
          <a:xfrm>
            <a:off x="7406640" y="388620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Bleach</a:t>
            </a:r>
            <a:endParaRPr lang="en-US" sz="1400" dirty="0"/>
          </a:p>
        </p:txBody>
      </p:sp>
      <p:sp>
        <p:nvSpPr>
          <p:cNvPr id="46" name="Text 44"/>
          <p:cNvSpPr txBox="1"/>
          <p:nvPr/>
        </p:nvSpPr>
        <p:spPr>
          <a:xfrm>
            <a:off x="7406640" y="4187952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6"/>
                </a:solidFill>
              </a:rPr>
              <a:t>pH 13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Neutralisation</a:t>
            </a:r>
            <a:endParaRPr lang="en-US" sz="3600" dirty="0"/>
          </a:p>
        </p:txBody>
      </p:sp>
      <p:sp>
        <p:nvSpPr>
          <p:cNvPr id="3" name="Equation Acid"/>
          <p:cNvSpPr txBox="1"/>
          <p:nvPr/>
        </p:nvSpPr>
        <p:spPr>
          <a:xfrm>
            <a:off x="662940" y="1234440"/>
            <a:ext cx="1645920" cy="9144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Acid</a:t>
            </a:r>
            <a:endParaRPr lang="en-US" sz="2200" dirty="0"/>
          </a:p>
        </p:txBody>
      </p:sp>
      <p:sp>
        <p:nvSpPr>
          <p:cNvPr id="4" name="Text 2"/>
          <p:cNvSpPr txBox="1"/>
          <p:nvPr/>
        </p:nvSpPr>
        <p:spPr>
          <a:xfrm>
            <a:off x="2308860" y="1234440"/>
            <a:ext cx="4114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+</a:t>
            </a:r>
            <a:endParaRPr lang="en-US" sz="2800" dirty="0"/>
          </a:p>
        </p:txBody>
      </p:sp>
      <p:sp>
        <p:nvSpPr>
          <p:cNvPr id="5" name="Equation Base"/>
          <p:cNvSpPr txBox="1"/>
          <p:nvPr/>
        </p:nvSpPr>
        <p:spPr>
          <a:xfrm>
            <a:off x="2720340" y="1234440"/>
            <a:ext cx="1645920" cy="914400"/>
          </a:xfrm>
          <a:prstGeom prst="roundRect">
            <a:avLst>
              <a:gd name="adj" fmla="val 1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bg1"/>
                </a:solidFill>
              </a:rPr>
              <a:t>Base</a:t>
            </a:r>
            <a:endParaRPr lang="en-US" sz="2200" dirty="0"/>
          </a:p>
        </p:txBody>
      </p:sp>
      <p:sp>
        <p:nvSpPr>
          <p:cNvPr id="6" name="Text 4"/>
          <p:cNvSpPr txBox="1"/>
          <p:nvPr/>
        </p:nvSpPr>
        <p:spPr>
          <a:xfrm>
            <a:off x="4366260" y="1234440"/>
            <a:ext cx="4114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→</a:t>
            </a:r>
            <a:endParaRPr lang="en-US" sz="2800" dirty="0"/>
          </a:p>
        </p:txBody>
      </p:sp>
      <p:sp>
        <p:nvSpPr>
          <p:cNvPr id="7" name="Equation Salt"/>
          <p:cNvSpPr txBox="1"/>
          <p:nvPr/>
        </p:nvSpPr>
        <p:spPr>
          <a:xfrm>
            <a:off x="4777740" y="1234440"/>
            <a:ext cx="1645920" cy="914400"/>
          </a:xfrm>
          <a:prstGeom prst="roundRect">
            <a:avLst>
              <a:gd name="adj" fmla="val 10000"/>
            </a:avLst>
          </a:prstGeom>
          <a:solidFill>
            <a:schemeClr val="accent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Salt</a:t>
            </a:r>
            <a:endParaRPr lang="en-US" sz="2200" dirty="0"/>
          </a:p>
        </p:txBody>
      </p:sp>
      <p:sp>
        <p:nvSpPr>
          <p:cNvPr id="8" name="Text 6"/>
          <p:cNvSpPr txBox="1"/>
          <p:nvPr/>
        </p:nvSpPr>
        <p:spPr>
          <a:xfrm>
            <a:off x="6423660" y="1234440"/>
            <a:ext cx="4114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+</a:t>
            </a:r>
            <a:endParaRPr lang="en-US" sz="2800" dirty="0"/>
          </a:p>
        </p:txBody>
      </p:sp>
      <p:sp>
        <p:nvSpPr>
          <p:cNvPr id="9" name="Equation Water"/>
          <p:cNvSpPr txBox="1"/>
          <p:nvPr/>
        </p:nvSpPr>
        <p:spPr>
          <a:xfrm>
            <a:off x="6835140" y="1234440"/>
            <a:ext cx="1645920" cy="914400"/>
          </a:xfrm>
          <a:prstGeom prst="roundRect">
            <a:avLst>
              <a:gd name="adj" fmla="val 10000"/>
            </a:avLst>
          </a:prstGeom>
          <a:solidFill>
            <a:srgbClr val="8FD3F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Water</a:t>
            </a:r>
            <a:endParaRPr lang="en-US" sz="2200" dirty="0"/>
          </a:p>
        </p:txBody>
      </p:sp>
      <p:sp>
        <p:nvSpPr>
          <p:cNvPr id="10" name="Text 8"/>
          <p:cNvSpPr txBox="1"/>
          <p:nvPr/>
        </p:nvSpPr>
        <p:spPr>
          <a:xfrm>
            <a:off x="457200" y="22860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Neutralisation is the reaction between an acid and a base. Heat is released.</a:t>
            </a:r>
            <a:endParaRPr lang="en-US" sz="1400" dirty="0"/>
          </a:p>
        </p:txBody>
      </p:sp>
      <p:sp>
        <p:nvSpPr>
          <p:cNvPr id="11" name="Word equation strip"/>
          <p:cNvSpPr/>
          <p:nvPr/>
        </p:nvSpPr>
        <p:spPr>
          <a:xfrm>
            <a:off x="457200" y="2743200"/>
            <a:ext cx="8229600" cy="548640"/>
          </a:xfrm>
          <a:prstGeom prst="roundRect">
            <a:avLst>
              <a:gd name="adj" fmla="val 16667"/>
            </a:avLst>
          </a:prstGeom>
          <a:solidFill>
            <a:srgbClr val="F1F4FA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457200" y="2743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Hydrochloric acid + Sodium hydroxide → Sodium chloride + Water</a:t>
            </a:r>
            <a:endParaRPr lang="en-US" sz="1400" dirty="0"/>
          </a:p>
        </p:txBody>
      </p:sp>
      <p:sp>
        <p:nvSpPr>
          <p:cNvPr id="13" name="Example card 1"/>
          <p:cNvSpPr/>
          <p:nvPr/>
        </p:nvSpPr>
        <p:spPr>
          <a:xfrm>
            <a:off x="457200" y="3520440"/>
            <a:ext cx="4023360" cy="1097280"/>
          </a:xfrm>
          <a:prstGeom prst="roundRect">
            <a:avLst>
              <a:gd name="adj" fmla="val 8333"/>
            </a:avLst>
          </a:prstGeom>
          <a:solidFill>
            <a:srgbClr val="E5F4EC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640080" y="3520440"/>
            <a:ext cx="3657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3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Indigestion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Antacid tablets contain bases that neutralise extra acid in the stomach.</a:t>
            </a:r>
            <a:endParaRPr lang="en-US" sz="1400" dirty="0"/>
          </a:p>
        </p:txBody>
      </p:sp>
      <p:sp>
        <p:nvSpPr>
          <p:cNvPr id="15" name="Example card 2"/>
          <p:cNvSpPr/>
          <p:nvPr/>
        </p:nvSpPr>
        <p:spPr>
          <a:xfrm>
            <a:off x="4663440" y="3520440"/>
            <a:ext cx="4023360" cy="1097280"/>
          </a:xfrm>
          <a:prstGeom prst="roundRect">
            <a:avLst>
              <a:gd name="adj" fmla="val 8333"/>
            </a:avLst>
          </a:prstGeom>
          <a:solidFill>
            <a:srgbClr val="E5F4EC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4846320" y="3520440"/>
            <a:ext cx="3657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3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Acidic soil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Farmers add lime, a base, to neutralise acidic soil for better crops.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Acids and Bases Around Us</a:t>
            </a:r>
            <a:endParaRPr lang="en-US" sz="3600" dirty="0"/>
          </a:p>
        </p:txBody>
      </p:sp>
      <p:sp>
        <p:nvSpPr>
          <p:cNvPr id="3" name="Use card 1"/>
          <p:cNvSpPr/>
          <p:nvPr/>
        </p:nvSpPr>
        <p:spPr>
          <a:xfrm>
            <a:off x="457200" y="1234440"/>
            <a:ext cx="2560320" cy="1508760"/>
          </a:xfrm>
          <a:prstGeom prst="roundRect">
            <a:avLst>
              <a:gd name="adj" fmla="val 6061"/>
            </a:avLst>
          </a:prstGeom>
          <a:solidFill>
            <a:srgbClr val="FBE9E7"/>
          </a:solidFill>
          <a:ln/>
        </p:spPr>
      </p:sp>
      <p:sp>
        <p:nvSpPr>
          <p:cNvPr id="4" name="Tag 1"/>
          <p:cNvSpPr txBox="1"/>
          <p:nvPr/>
        </p:nvSpPr>
        <p:spPr>
          <a:xfrm>
            <a:off x="640080" y="1371600"/>
            <a:ext cx="731520" cy="237744"/>
          </a:xfrm>
          <a:prstGeom prst="roundRect">
            <a:avLst>
              <a:gd name="adj" fmla="val 38462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chemeClr val="bg1"/>
                </a:solidFill>
              </a:rPr>
              <a:t>ACID</a:t>
            </a:r>
            <a:endParaRPr lang="en-US" sz="1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9164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Sour foods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Lemon, vinegar and curd taste sour because they contain acids.</a:t>
            </a:r>
            <a:endParaRPr lang="en-US" sz="1400" dirty="0"/>
          </a:p>
        </p:txBody>
      </p:sp>
      <p:sp>
        <p:nvSpPr>
          <p:cNvPr id="6" name="Use card 2"/>
          <p:cNvSpPr/>
          <p:nvPr/>
        </p:nvSpPr>
        <p:spPr>
          <a:xfrm>
            <a:off x="3291840" y="1234440"/>
            <a:ext cx="2560320" cy="1508760"/>
          </a:xfrm>
          <a:prstGeom prst="roundRect">
            <a:avLst>
              <a:gd name="adj" fmla="val 6061"/>
            </a:avLst>
          </a:prstGeom>
          <a:solidFill>
            <a:srgbClr val="E6EFFA"/>
          </a:solidFill>
          <a:ln/>
        </p:spPr>
      </p:sp>
      <p:sp>
        <p:nvSpPr>
          <p:cNvPr id="7" name="Tag 2"/>
          <p:cNvSpPr txBox="1"/>
          <p:nvPr/>
        </p:nvSpPr>
        <p:spPr>
          <a:xfrm>
            <a:off x="3474720" y="1371600"/>
            <a:ext cx="731520" cy="237744"/>
          </a:xfrm>
          <a:prstGeom prst="roundRect">
            <a:avLst>
              <a:gd name="adj" fmla="val 38462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chemeClr val="bg1"/>
                </a:solidFill>
              </a:rPr>
              <a:t>BASE</a:t>
            </a:r>
            <a:endParaRPr lang="en-US" sz="1000" dirty="0"/>
          </a:p>
        </p:txBody>
      </p:sp>
      <p:sp>
        <p:nvSpPr>
          <p:cNvPr id="8" name="Text 6"/>
          <p:cNvSpPr txBox="1"/>
          <p:nvPr/>
        </p:nvSpPr>
        <p:spPr>
          <a:xfrm>
            <a:off x="3474720" y="169164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Antacid tablets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Milk of magnesia neutralises extra acid in the stomach.</a:t>
            </a:r>
            <a:endParaRPr lang="en-US" sz="1400" dirty="0"/>
          </a:p>
        </p:txBody>
      </p:sp>
      <p:sp>
        <p:nvSpPr>
          <p:cNvPr id="9" name="Use card 3"/>
          <p:cNvSpPr/>
          <p:nvPr/>
        </p:nvSpPr>
        <p:spPr>
          <a:xfrm>
            <a:off x="6126480" y="1234440"/>
            <a:ext cx="2560320" cy="1508760"/>
          </a:xfrm>
          <a:prstGeom prst="roundRect">
            <a:avLst>
              <a:gd name="adj" fmla="val 6061"/>
            </a:avLst>
          </a:prstGeom>
          <a:solidFill>
            <a:srgbClr val="FBE9E7"/>
          </a:solidFill>
          <a:ln/>
        </p:spPr>
      </p:sp>
      <p:sp>
        <p:nvSpPr>
          <p:cNvPr id="10" name="Tag 3"/>
          <p:cNvSpPr txBox="1"/>
          <p:nvPr/>
        </p:nvSpPr>
        <p:spPr>
          <a:xfrm>
            <a:off x="6309360" y="1371600"/>
            <a:ext cx="731520" cy="237744"/>
          </a:xfrm>
          <a:prstGeom prst="roundRect">
            <a:avLst>
              <a:gd name="adj" fmla="val 38462"/>
            </a:avLst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chemeClr val="bg1"/>
                </a:solidFill>
              </a:rPr>
              <a:t>ACID</a:t>
            </a:r>
            <a:endParaRPr lang="en-US" sz="1000" dirty="0"/>
          </a:p>
        </p:txBody>
      </p:sp>
      <p:sp>
        <p:nvSpPr>
          <p:cNvPr id="11" name="Text 9"/>
          <p:cNvSpPr txBox="1"/>
          <p:nvPr/>
        </p:nvSpPr>
        <p:spPr>
          <a:xfrm>
            <a:off x="6309360" y="169164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Bee sting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Bee venom is acidic. Baking soda helps ease the pain.</a:t>
            </a:r>
            <a:endParaRPr lang="en-US" sz="1400" dirty="0"/>
          </a:p>
        </p:txBody>
      </p:sp>
      <p:sp>
        <p:nvSpPr>
          <p:cNvPr id="12" name="Use card 4"/>
          <p:cNvSpPr/>
          <p:nvPr/>
        </p:nvSpPr>
        <p:spPr>
          <a:xfrm>
            <a:off x="457200" y="2926080"/>
            <a:ext cx="2560320" cy="1508760"/>
          </a:xfrm>
          <a:prstGeom prst="roundRect">
            <a:avLst>
              <a:gd name="adj" fmla="val 6061"/>
            </a:avLst>
          </a:prstGeom>
          <a:solidFill>
            <a:srgbClr val="E6EFFA"/>
          </a:solidFill>
          <a:ln/>
        </p:spPr>
      </p:sp>
      <p:sp>
        <p:nvSpPr>
          <p:cNvPr id="13" name="Tag 4"/>
          <p:cNvSpPr txBox="1"/>
          <p:nvPr/>
        </p:nvSpPr>
        <p:spPr>
          <a:xfrm>
            <a:off x="640080" y="3063240"/>
            <a:ext cx="731520" cy="237744"/>
          </a:xfrm>
          <a:prstGeom prst="roundRect">
            <a:avLst>
              <a:gd name="adj" fmla="val 38462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chemeClr val="bg1"/>
                </a:solidFill>
              </a:rPr>
              <a:t>BASE</a:t>
            </a:r>
            <a:endParaRPr lang="en-US" sz="1000" dirty="0"/>
          </a:p>
        </p:txBody>
      </p:sp>
      <p:sp>
        <p:nvSpPr>
          <p:cNvPr id="14" name="Text 12"/>
          <p:cNvSpPr txBox="1"/>
          <p:nvPr/>
        </p:nvSpPr>
        <p:spPr>
          <a:xfrm>
            <a:off x="640080" y="338328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Wasp sting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Wasp venom is alkaline. Vinegar helps ease the pain.</a:t>
            </a:r>
            <a:endParaRPr lang="en-US" sz="1400" dirty="0"/>
          </a:p>
        </p:txBody>
      </p:sp>
      <p:sp>
        <p:nvSpPr>
          <p:cNvPr id="15" name="Use card 5"/>
          <p:cNvSpPr/>
          <p:nvPr/>
        </p:nvSpPr>
        <p:spPr>
          <a:xfrm>
            <a:off x="3291840" y="2926080"/>
            <a:ext cx="2560320" cy="1508760"/>
          </a:xfrm>
          <a:prstGeom prst="roundRect">
            <a:avLst>
              <a:gd name="adj" fmla="val 6061"/>
            </a:avLst>
          </a:prstGeom>
          <a:solidFill>
            <a:srgbClr val="E6EFFA"/>
          </a:solidFill>
          <a:ln/>
        </p:spPr>
      </p:sp>
      <p:sp>
        <p:nvSpPr>
          <p:cNvPr id="16" name="Tag 5"/>
          <p:cNvSpPr txBox="1"/>
          <p:nvPr/>
        </p:nvSpPr>
        <p:spPr>
          <a:xfrm>
            <a:off x="3474720" y="3063240"/>
            <a:ext cx="731520" cy="237744"/>
          </a:xfrm>
          <a:prstGeom prst="roundRect">
            <a:avLst>
              <a:gd name="adj" fmla="val 38462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chemeClr val="bg1"/>
                </a:solidFill>
              </a:rPr>
              <a:t>BASE</a:t>
            </a:r>
            <a:endParaRPr lang="en-US" sz="1000" dirty="0"/>
          </a:p>
        </p:txBody>
      </p:sp>
      <p:sp>
        <p:nvSpPr>
          <p:cNvPr id="17" name="Text 15"/>
          <p:cNvSpPr txBox="1"/>
          <p:nvPr/>
        </p:nvSpPr>
        <p:spPr>
          <a:xfrm>
            <a:off x="3474720" y="338328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Toothpaste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It is basic, so it neutralises acids made by germs in the mouth.</a:t>
            </a:r>
            <a:endParaRPr lang="en-US" sz="1400" dirty="0"/>
          </a:p>
        </p:txBody>
      </p:sp>
      <p:sp>
        <p:nvSpPr>
          <p:cNvPr id="18" name="Use card 6"/>
          <p:cNvSpPr/>
          <p:nvPr/>
        </p:nvSpPr>
        <p:spPr>
          <a:xfrm>
            <a:off x="6126480" y="2926080"/>
            <a:ext cx="2560320" cy="1508760"/>
          </a:xfrm>
          <a:prstGeom prst="roundRect">
            <a:avLst>
              <a:gd name="adj" fmla="val 6061"/>
            </a:avLst>
          </a:prstGeom>
          <a:solidFill>
            <a:srgbClr val="E6EFFA"/>
          </a:solidFill>
          <a:ln/>
        </p:spPr>
      </p:sp>
      <p:sp>
        <p:nvSpPr>
          <p:cNvPr id="19" name="Tag 6"/>
          <p:cNvSpPr txBox="1"/>
          <p:nvPr/>
        </p:nvSpPr>
        <p:spPr>
          <a:xfrm>
            <a:off x="6309360" y="3063240"/>
            <a:ext cx="731520" cy="237744"/>
          </a:xfrm>
          <a:prstGeom prst="roundRect">
            <a:avLst>
              <a:gd name="adj" fmla="val 38462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chemeClr val="bg1"/>
                </a:solidFill>
              </a:rPr>
              <a:t>BASE</a:t>
            </a:r>
            <a:endParaRPr lang="en-US" sz="1000" dirty="0"/>
          </a:p>
        </p:txBody>
      </p:sp>
      <p:sp>
        <p:nvSpPr>
          <p:cNvPr id="20" name="Text 18"/>
          <p:cNvSpPr txBox="1"/>
          <p:nvPr/>
        </p:nvSpPr>
        <p:spPr>
          <a:xfrm>
            <a:off x="6309360" y="338328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Soaps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Soaps and detergents are bases that help remove grease.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Staying Safe</a:t>
            </a:r>
            <a:endParaRPr lang="en-US" sz="3600" dirty="0"/>
          </a:p>
        </p:txBody>
      </p:sp>
      <p:sp>
        <p:nvSpPr>
          <p:cNvPr id="3" name="Safety panel"/>
          <p:cNvSpPr/>
          <p:nvPr/>
        </p:nvSpPr>
        <p:spPr>
          <a:xfrm>
            <a:off x="457200" y="1234440"/>
            <a:ext cx="2743200" cy="3383280"/>
          </a:xfrm>
          <a:prstGeom prst="roundRect">
            <a:avLst>
              <a:gd name="adj" fmla="val 3333"/>
            </a:avLst>
          </a:prstGeom>
          <a:solidFill>
            <a:srgbClr val="1B2540"/>
          </a:solidFill>
          <a:ln/>
        </p:spPr>
      </p:sp>
      <p:sp>
        <p:nvSpPr>
          <p:cNvPr id="4" name="Warning triangle"/>
          <p:cNvSpPr/>
          <p:nvPr/>
        </p:nvSpPr>
        <p:spPr>
          <a:xfrm>
            <a:off x="1097280" y="1645920"/>
            <a:ext cx="1463040" cy="1280160"/>
          </a:xfrm>
          <a:prstGeom prst="triangle">
            <a:avLst/>
          </a:prstGeom>
          <a:solidFill>
            <a:schemeClr val="accent4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1097280" y="2011680"/>
            <a:ext cx="1463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chemeClr val="tx1"/>
                </a:solidFill>
              </a:rPr>
              <a:t>!</a:t>
            </a:r>
            <a:endParaRPr lang="en-US" sz="40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3200400"/>
            <a:ext cx="2377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Handle with care</a:t>
            </a:r>
            <a:endParaRPr lang="en-US" sz="2000" dirty="0"/>
          </a:p>
        </p:txBody>
      </p:sp>
      <p:sp>
        <p:nvSpPr>
          <p:cNvPr id="7" name="Rule card 1"/>
          <p:cNvSpPr/>
          <p:nvPr/>
        </p:nvSpPr>
        <p:spPr>
          <a:xfrm>
            <a:off x="3474720" y="1234440"/>
            <a:ext cx="5212080" cy="731520"/>
          </a:xfrm>
          <a:prstGeom prst="roundRect">
            <a:avLst>
              <a:gd name="adj" fmla="val 12500"/>
            </a:avLst>
          </a:prstGeom>
          <a:solidFill>
            <a:srgbClr val="F1F4FA"/>
          </a:solidFill>
          <a:ln/>
        </p:spPr>
      </p:sp>
      <p:sp>
        <p:nvSpPr>
          <p:cNvPr id="8" name="Rule number 1"/>
          <p:cNvSpPr txBox="1"/>
          <p:nvPr/>
        </p:nvSpPr>
        <p:spPr>
          <a:xfrm>
            <a:off x="3657600" y="1394460"/>
            <a:ext cx="411480" cy="411480"/>
          </a:xfrm>
          <a:prstGeom prst="ellipse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1</a:t>
            </a:r>
            <a:endParaRPr lang="en-US" sz="1600" dirty="0"/>
          </a:p>
        </p:txBody>
      </p:sp>
      <p:sp>
        <p:nvSpPr>
          <p:cNvPr id="9" name="Text 7"/>
          <p:cNvSpPr txBox="1"/>
          <p:nvPr/>
        </p:nvSpPr>
        <p:spPr>
          <a:xfrm>
            <a:off x="4251960" y="1234440"/>
            <a:ext cx="4297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Never taste, smell or touch unknown chemicals.</a:t>
            </a:r>
            <a:endParaRPr lang="en-US" sz="1400" dirty="0"/>
          </a:p>
        </p:txBody>
      </p:sp>
      <p:sp>
        <p:nvSpPr>
          <p:cNvPr id="10" name="Rule card 2"/>
          <p:cNvSpPr/>
          <p:nvPr/>
        </p:nvSpPr>
        <p:spPr>
          <a:xfrm>
            <a:off x="3474720" y="2121408"/>
            <a:ext cx="5212080" cy="731520"/>
          </a:xfrm>
          <a:prstGeom prst="roundRect">
            <a:avLst>
              <a:gd name="adj" fmla="val 12500"/>
            </a:avLst>
          </a:prstGeom>
          <a:solidFill>
            <a:srgbClr val="F1F4FA"/>
          </a:solidFill>
          <a:ln/>
        </p:spPr>
      </p:sp>
      <p:sp>
        <p:nvSpPr>
          <p:cNvPr id="11" name="Rule number 2"/>
          <p:cNvSpPr txBox="1"/>
          <p:nvPr/>
        </p:nvSpPr>
        <p:spPr>
          <a:xfrm>
            <a:off x="3657600" y="2281428"/>
            <a:ext cx="411480" cy="41148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</a:rPr>
              <a:t>2</a:t>
            </a:r>
            <a:endParaRPr lang="en-US" sz="1600" dirty="0"/>
          </a:p>
        </p:txBody>
      </p:sp>
      <p:sp>
        <p:nvSpPr>
          <p:cNvPr id="12" name="Text 10"/>
          <p:cNvSpPr txBox="1"/>
          <p:nvPr/>
        </p:nvSpPr>
        <p:spPr>
          <a:xfrm>
            <a:off x="4251960" y="2121408"/>
            <a:ext cx="4297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Wear safety goggles, gloves and an apron.</a:t>
            </a:r>
            <a:endParaRPr lang="en-US" sz="1400" dirty="0"/>
          </a:p>
        </p:txBody>
      </p:sp>
      <p:sp>
        <p:nvSpPr>
          <p:cNvPr id="13" name="Rule card 3"/>
          <p:cNvSpPr/>
          <p:nvPr/>
        </p:nvSpPr>
        <p:spPr>
          <a:xfrm>
            <a:off x="3474720" y="3008376"/>
            <a:ext cx="5212080" cy="731520"/>
          </a:xfrm>
          <a:prstGeom prst="roundRect">
            <a:avLst>
              <a:gd name="adj" fmla="val 12500"/>
            </a:avLst>
          </a:prstGeom>
          <a:solidFill>
            <a:srgbClr val="F1F4FA"/>
          </a:solidFill>
          <a:ln/>
        </p:spPr>
      </p:sp>
      <p:sp>
        <p:nvSpPr>
          <p:cNvPr id="14" name="Rule number 3"/>
          <p:cNvSpPr txBox="1"/>
          <p:nvPr/>
        </p:nvSpPr>
        <p:spPr>
          <a:xfrm>
            <a:off x="3657600" y="3168396"/>
            <a:ext cx="411480" cy="411480"/>
          </a:xfrm>
          <a:prstGeom prst="ellipse">
            <a:avLst/>
          </a:prstGeom>
          <a:solidFill>
            <a:schemeClr val="accent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en-US" sz="1600" dirty="0"/>
          </a:p>
        </p:txBody>
      </p:sp>
      <p:sp>
        <p:nvSpPr>
          <p:cNvPr id="15" name="Text 13"/>
          <p:cNvSpPr txBox="1"/>
          <p:nvPr/>
        </p:nvSpPr>
        <p:spPr>
          <a:xfrm>
            <a:off x="4251960" y="3008376"/>
            <a:ext cx="4297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Add acid to water slowly, never water to acid.</a:t>
            </a:r>
            <a:endParaRPr lang="en-US" sz="1400" dirty="0"/>
          </a:p>
        </p:txBody>
      </p:sp>
      <p:sp>
        <p:nvSpPr>
          <p:cNvPr id="16" name="Rule card 4"/>
          <p:cNvSpPr/>
          <p:nvPr/>
        </p:nvSpPr>
        <p:spPr>
          <a:xfrm>
            <a:off x="3474720" y="3895344"/>
            <a:ext cx="5212080" cy="731520"/>
          </a:xfrm>
          <a:prstGeom prst="roundRect">
            <a:avLst>
              <a:gd name="adj" fmla="val 12500"/>
            </a:avLst>
          </a:prstGeom>
          <a:solidFill>
            <a:srgbClr val="F1F4FA"/>
          </a:solidFill>
          <a:ln/>
        </p:spPr>
      </p:sp>
      <p:sp>
        <p:nvSpPr>
          <p:cNvPr id="17" name="Rule number 4"/>
          <p:cNvSpPr txBox="1"/>
          <p:nvPr/>
        </p:nvSpPr>
        <p:spPr>
          <a:xfrm>
            <a:off x="3657600" y="4055364"/>
            <a:ext cx="411480" cy="411480"/>
          </a:xfrm>
          <a:prstGeom prst="ellipse">
            <a:avLst/>
          </a:prstGeom>
          <a:solidFill>
            <a:schemeClr val="accent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4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4251960" y="3895344"/>
            <a:ext cx="4297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If a chemical spills on your skin, wash with plenty of water and tell your teacher.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1"/>
                </a:solidFill>
              </a:rPr>
              <a:t>Quick Check</a:t>
            </a:r>
            <a:endParaRPr lang="en-US" sz="3600" dirty="0"/>
          </a:p>
        </p:txBody>
      </p:sp>
      <p:sp>
        <p:nvSpPr>
          <p:cNvPr id="3" name="Question card 1"/>
          <p:cNvSpPr/>
          <p:nvPr/>
        </p:nvSpPr>
        <p:spPr>
          <a:xfrm>
            <a:off x="457200" y="1234440"/>
            <a:ext cx="4023360" cy="1005840"/>
          </a:xfrm>
          <a:prstGeom prst="roundRect">
            <a:avLst>
              <a:gd name="adj" fmla="val 9091"/>
            </a:avLst>
          </a:prstGeom>
          <a:solidFill>
            <a:srgbClr val="F1F4FA"/>
          </a:solidFill>
          <a:ln/>
        </p:spPr>
      </p:sp>
      <p:sp>
        <p:nvSpPr>
          <p:cNvPr id="4" name="Question number 1"/>
          <p:cNvSpPr txBox="1"/>
          <p:nvPr/>
        </p:nvSpPr>
        <p:spPr>
          <a:xfrm>
            <a:off x="640080" y="150876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1</a:t>
            </a:r>
            <a:endParaRPr lang="en-US" sz="1800" dirty="0"/>
          </a:p>
        </p:txBody>
      </p:sp>
      <p:sp>
        <p:nvSpPr>
          <p:cNvPr id="5" name="Text 3"/>
          <p:cNvSpPr txBox="1"/>
          <p:nvPr/>
        </p:nvSpPr>
        <p:spPr>
          <a:xfrm>
            <a:off x="1280160" y="123444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Name two acids found in your kitchen.</a:t>
            </a:r>
            <a:endParaRPr lang="en-US" sz="1400" dirty="0"/>
          </a:p>
        </p:txBody>
      </p:sp>
      <p:sp>
        <p:nvSpPr>
          <p:cNvPr id="6" name="Question card 2"/>
          <p:cNvSpPr/>
          <p:nvPr/>
        </p:nvSpPr>
        <p:spPr>
          <a:xfrm>
            <a:off x="457200" y="2423160"/>
            <a:ext cx="4023360" cy="1005840"/>
          </a:xfrm>
          <a:prstGeom prst="roundRect">
            <a:avLst>
              <a:gd name="adj" fmla="val 9091"/>
            </a:avLst>
          </a:prstGeom>
          <a:solidFill>
            <a:srgbClr val="F1F4FA"/>
          </a:solidFill>
          <a:ln/>
        </p:spPr>
      </p:sp>
      <p:sp>
        <p:nvSpPr>
          <p:cNvPr id="7" name="Question number 2"/>
          <p:cNvSpPr txBox="1"/>
          <p:nvPr/>
        </p:nvSpPr>
        <p:spPr>
          <a:xfrm>
            <a:off x="640080" y="269748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2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242316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What colour does red litmus turn in a base?</a:t>
            </a:r>
            <a:endParaRPr lang="en-US" sz="1400" dirty="0"/>
          </a:p>
        </p:txBody>
      </p:sp>
      <p:sp>
        <p:nvSpPr>
          <p:cNvPr id="9" name="Question card 3"/>
          <p:cNvSpPr/>
          <p:nvPr/>
        </p:nvSpPr>
        <p:spPr>
          <a:xfrm>
            <a:off x="457200" y="3611880"/>
            <a:ext cx="4023360" cy="1005840"/>
          </a:xfrm>
          <a:prstGeom prst="roundRect">
            <a:avLst>
              <a:gd name="adj" fmla="val 9091"/>
            </a:avLst>
          </a:prstGeom>
          <a:solidFill>
            <a:srgbClr val="F1F4FA"/>
          </a:solidFill>
          <a:ln/>
        </p:spPr>
      </p:sp>
      <p:sp>
        <p:nvSpPr>
          <p:cNvPr id="10" name="Question number 3"/>
          <p:cNvSpPr txBox="1"/>
          <p:nvPr/>
        </p:nvSpPr>
        <p:spPr>
          <a:xfrm>
            <a:off x="640080" y="388620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3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280160" y="361188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What is the pH of pure water?</a:t>
            </a:r>
            <a:endParaRPr lang="en-US" sz="1400" dirty="0"/>
          </a:p>
        </p:txBody>
      </p:sp>
      <p:sp>
        <p:nvSpPr>
          <p:cNvPr id="12" name="Question card 4"/>
          <p:cNvSpPr/>
          <p:nvPr/>
        </p:nvSpPr>
        <p:spPr>
          <a:xfrm>
            <a:off x="4663440" y="1234440"/>
            <a:ext cx="4023360" cy="1005840"/>
          </a:xfrm>
          <a:prstGeom prst="roundRect">
            <a:avLst>
              <a:gd name="adj" fmla="val 9091"/>
            </a:avLst>
          </a:prstGeom>
          <a:solidFill>
            <a:srgbClr val="F1F4FA"/>
          </a:solidFill>
          <a:ln/>
        </p:spPr>
      </p:sp>
      <p:sp>
        <p:nvSpPr>
          <p:cNvPr id="13" name="Question number 4"/>
          <p:cNvSpPr txBox="1"/>
          <p:nvPr/>
        </p:nvSpPr>
        <p:spPr>
          <a:xfrm>
            <a:off x="4846320" y="150876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4</a:t>
            </a:r>
            <a:endParaRPr lang="en-US" sz="1800" dirty="0"/>
          </a:p>
        </p:txBody>
      </p:sp>
      <p:sp>
        <p:nvSpPr>
          <p:cNvPr id="14" name="Text 12"/>
          <p:cNvSpPr txBox="1"/>
          <p:nvPr/>
        </p:nvSpPr>
        <p:spPr>
          <a:xfrm>
            <a:off x="5486400" y="123444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What two substances form when an acid reacts with a base?</a:t>
            </a:r>
            <a:endParaRPr lang="en-US" sz="1400" dirty="0"/>
          </a:p>
        </p:txBody>
      </p:sp>
      <p:sp>
        <p:nvSpPr>
          <p:cNvPr id="15" name="Question card 5"/>
          <p:cNvSpPr/>
          <p:nvPr/>
        </p:nvSpPr>
        <p:spPr>
          <a:xfrm>
            <a:off x="4663440" y="2423160"/>
            <a:ext cx="4023360" cy="1005840"/>
          </a:xfrm>
          <a:prstGeom prst="roundRect">
            <a:avLst>
              <a:gd name="adj" fmla="val 9091"/>
            </a:avLst>
          </a:prstGeom>
          <a:solidFill>
            <a:srgbClr val="F1F4FA"/>
          </a:solidFill>
          <a:ln/>
        </p:spPr>
      </p:sp>
      <p:sp>
        <p:nvSpPr>
          <p:cNvPr id="16" name="Question number 5"/>
          <p:cNvSpPr txBox="1"/>
          <p:nvPr/>
        </p:nvSpPr>
        <p:spPr>
          <a:xfrm>
            <a:off x="4846320" y="269748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5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5486400" y="2423160"/>
            <a:ext cx="3063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Why is baking soda used on a bee sting?</a:t>
            </a:r>
            <a:endParaRPr lang="en-US" sz="1400" dirty="0"/>
          </a:p>
        </p:txBody>
      </p:sp>
      <p:sp>
        <p:nvSpPr>
          <p:cNvPr id="18" name="Home activity card"/>
          <p:cNvSpPr/>
          <p:nvPr/>
        </p:nvSpPr>
        <p:spPr>
          <a:xfrm>
            <a:off x="4663440" y="3611880"/>
            <a:ext cx="4023360" cy="1005840"/>
          </a:xfrm>
          <a:prstGeom prst="roundRect">
            <a:avLst>
              <a:gd name="adj" fmla="val 9091"/>
            </a:avLst>
          </a:prstGeom>
          <a:solidFill>
            <a:srgbClr val="1B2540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4846320" y="3611880"/>
            <a:ext cx="3657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accent4"/>
                </a:solidFill>
              </a:rPr>
              <a:t>Try at home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bg1"/>
                </a:solidFill>
              </a:rPr>
              <a:t>Make red cabbage indicator and test lemon juice, soap solution and water.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457200" y="274320"/>
            <a:ext cx="8229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bg1"/>
                </a:solidFill>
              </a:rPr>
              <a:t>Key Points</a:t>
            </a:r>
            <a:endParaRPr lang="en-US" sz="3600" dirty="0"/>
          </a:p>
        </p:txBody>
      </p:sp>
      <p:sp>
        <p:nvSpPr>
          <p:cNvPr id="3" name="Point marker 1"/>
          <p:cNvSpPr txBox="1"/>
          <p:nvPr/>
        </p:nvSpPr>
        <p:spPr>
          <a:xfrm>
            <a:off x="548640" y="1417320"/>
            <a:ext cx="365760" cy="365760"/>
          </a:xfrm>
          <a:prstGeom prst="ellipse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4" name="Point 1"/>
          <p:cNvSpPr txBox="1"/>
          <p:nvPr/>
        </p:nvSpPr>
        <p:spPr>
          <a:xfrm>
            <a:off x="1188720" y="1325880"/>
            <a:ext cx="7498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bg1"/>
                </a:solidFill>
              </a:rPr>
              <a:t>Acids are sour, turn blue litmus red and have a pH below 7.</a:t>
            </a:r>
            <a:endParaRPr lang="en-US" sz="1600" dirty="0"/>
          </a:p>
        </p:txBody>
      </p:sp>
      <p:sp>
        <p:nvSpPr>
          <p:cNvPr id="5" name="Point marker 2"/>
          <p:cNvSpPr txBox="1"/>
          <p:nvPr/>
        </p:nvSpPr>
        <p:spPr>
          <a:xfrm>
            <a:off x="548640" y="224028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6" name="Point 2"/>
          <p:cNvSpPr txBox="1"/>
          <p:nvPr/>
        </p:nvSpPr>
        <p:spPr>
          <a:xfrm>
            <a:off x="1188720" y="2148840"/>
            <a:ext cx="7498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bg1"/>
                </a:solidFill>
              </a:rPr>
              <a:t>Bases are bitter and soapy, turn red litmus blue and have a pH above 7.</a:t>
            </a:r>
            <a:endParaRPr lang="en-US" sz="1600" dirty="0"/>
          </a:p>
        </p:txBody>
      </p:sp>
      <p:sp>
        <p:nvSpPr>
          <p:cNvPr id="7" name="Point marker 3"/>
          <p:cNvSpPr txBox="1"/>
          <p:nvPr/>
        </p:nvSpPr>
        <p:spPr>
          <a:xfrm>
            <a:off x="548640" y="3063240"/>
            <a:ext cx="365760" cy="365760"/>
          </a:xfrm>
          <a:prstGeom prst="ellipse">
            <a:avLst/>
          </a:prstGeom>
          <a:solidFill>
            <a:schemeClr val="accent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8" name="Point 3"/>
          <p:cNvSpPr txBox="1"/>
          <p:nvPr/>
        </p:nvSpPr>
        <p:spPr>
          <a:xfrm>
            <a:off x="1188720" y="2971800"/>
            <a:ext cx="7498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bg1"/>
                </a:solidFill>
              </a:rPr>
              <a:t>Indicators and the pH scale help us tell them apart.</a:t>
            </a:r>
            <a:endParaRPr lang="en-US" sz="1600" dirty="0"/>
          </a:p>
        </p:txBody>
      </p:sp>
      <p:sp>
        <p:nvSpPr>
          <p:cNvPr id="9" name="Point marker 4"/>
          <p:cNvSpPr txBox="1"/>
          <p:nvPr/>
        </p:nvSpPr>
        <p:spPr>
          <a:xfrm>
            <a:off x="548640" y="3886200"/>
            <a:ext cx="365760" cy="365760"/>
          </a:xfrm>
          <a:prstGeom prst="ellipse">
            <a:avLst/>
          </a:prstGeom>
          <a:solidFill>
            <a:schemeClr val="accent3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endParaRPr lang="en-US" dirty="0"/>
          </a:p>
        </p:txBody>
      </p:sp>
      <p:sp>
        <p:nvSpPr>
          <p:cNvPr id="10" name="Point 4"/>
          <p:cNvSpPr txBox="1"/>
          <p:nvPr/>
        </p:nvSpPr>
        <p:spPr>
          <a:xfrm>
            <a:off x="1188720" y="3794760"/>
            <a:ext cx="7498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bg1"/>
                </a:solidFill>
              </a:rPr>
              <a:t>Acid + base → salt + water. This is neutralisation.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800600"/>
            <a:ext cx="45720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l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cids and Bases">
  <a:themeElements>
    <a:clrScheme name="Acids and Bases">
      <a:dk1>
        <a:srgbClr val="1B2540"/>
      </a:dk1>
      <a:lt1>
        <a:srgbClr val="FFFFFF"/>
      </a:lt1>
      <a:dk2>
        <a:srgbClr val="1B2540"/>
      </a:dk2>
      <a:lt2>
        <a:srgbClr val="F1F4FA"/>
      </a:lt2>
      <a:accent1>
        <a:srgbClr val="D93A2B"/>
      </a:accent1>
      <a:accent2>
        <a:srgbClr val="2B6FC4"/>
      </a:accent2>
      <a:accent3>
        <a:srgbClr val="3BB273"/>
      </a:accent3>
      <a:accent4>
        <a:srgbClr val="F2B134"/>
      </a:accent4>
      <a:accent5>
        <a:srgbClr val="7A4FC0"/>
      </a:accent5>
      <a:accent6>
        <a:srgbClr val="5B6B8C"/>
      </a:accent6>
      <a:hlink>
        <a:srgbClr val="2B6FC4"/>
      </a:hlink>
      <a:folHlink>
        <a:srgbClr val="7A4FC0"/>
      </a:folHlink>
    </a:clrScheme>
    <a:fontScheme name="Acids and Bases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Acids and Bases - Class 7 Science</dc:title>
  <dc:subject>PptxGenJS Presentation</dc:subject>
  <dc:creator>PptxGenJS</dc:creator>
  <cp:lastModifiedBy>PptxGenJS</cp:lastModifiedBy>
  <cp:revision>1</cp:revision>
  <dcterms:created xsi:type="dcterms:W3CDTF">2026-10-31T20:12:23Z</dcterms:created>
  <dcterms:modified xsi:type="dcterms:W3CDTF">2026-10-31T20:12:23Z</dcterms:modified>
</cp:coreProperties>
</file>